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9294" r:id="rId5"/>
    <p:sldId id="257" r:id="rId6"/>
    <p:sldId id="9309" r:id="rId7"/>
    <p:sldId id="9312" r:id="rId8"/>
    <p:sldId id="259" r:id="rId9"/>
    <p:sldId id="9314" r:id="rId10"/>
    <p:sldId id="9346" r:id="rId11"/>
    <p:sldId id="9336" r:id="rId12"/>
    <p:sldId id="9345" r:id="rId13"/>
    <p:sldId id="9318" r:id="rId14"/>
    <p:sldId id="9321" r:id="rId15"/>
    <p:sldId id="9323" r:id="rId16"/>
    <p:sldId id="9327" r:id="rId17"/>
    <p:sldId id="9320" r:id="rId18"/>
    <p:sldId id="9319" r:id="rId19"/>
    <p:sldId id="9317" r:id="rId20"/>
    <p:sldId id="9322" r:id="rId21"/>
    <p:sldId id="9326" r:id="rId22"/>
    <p:sldId id="9343" r:id="rId23"/>
    <p:sldId id="9344" r:id="rId24"/>
    <p:sldId id="9347" r:id="rId25"/>
    <p:sldId id="9328" r:id="rId26"/>
    <p:sldId id="9340" r:id="rId27"/>
    <p:sldId id="9337" r:id="rId28"/>
    <p:sldId id="9338" r:id="rId29"/>
    <p:sldId id="9339" r:id="rId30"/>
    <p:sldId id="9341" r:id="rId31"/>
    <p:sldId id="9330" r:id="rId32"/>
    <p:sldId id="9331" r:id="rId33"/>
    <p:sldId id="9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sorterViewPr>
    <p:cViewPr>
      <p:scale>
        <a:sx n="100" d="100"/>
        <a:sy n="100" d="100"/>
      </p:scale>
      <p:origin x="0" y="-7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BF80-3C51-4F7F-8557-5D5025918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B8D0D4-0D8C-460E-8B58-5FF8902CA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7566F-BD2C-4BF5-B02F-2A0625399059}"/>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C1BB2DAA-BFE5-4704-AF23-8428C8695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E9B6F-5767-4A7C-9F19-FA7BFF328150}"/>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56230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989F-C4FF-4851-9CDD-107BC4FF6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74B3B0-027B-4897-8E9D-72C0CB3026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8CCB8-B6C3-475E-A5B7-01749E0C14CF}"/>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DA19E13D-E466-4B07-B6A0-1E5A2D791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7B1A-5AC7-49F6-91EF-49506BB765AA}"/>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399397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B0BA97-8F41-4EA6-9363-E2EE5E3DD5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50C8A-D650-4C9F-AD40-B896227CC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E3CFF-AE2B-438E-AC67-A7A8E565EBD5}"/>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FA9A2938-171F-4778-A355-4D53E7C8A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E88D6-CC3B-495B-9488-E22FAD97E14B}"/>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108096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69D3A9-8B48-4FFE-9424-814BB80D8440}"/>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5" name="图片 4">
            <a:extLst>
              <a:ext uri="{FF2B5EF4-FFF2-40B4-BE49-F238E27FC236}">
                <a16:creationId xmlns:a16="http://schemas.microsoft.com/office/drawing/2014/main" id="{E268656B-72C1-4DBD-B3AF-6212698A8E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7374" y="2093890"/>
            <a:ext cx="2597251" cy="288583"/>
          </a:xfrm>
          <a:prstGeom prst="rect">
            <a:avLst/>
          </a:prstGeom>
        </p:spPr>
      </p:pic>
    </p:spTree>
    <p:extLst>
      <p:ext uri="{BB962C8B-B14F-4D97-AF65-F5344CB8AC3E}">
        <p14:creationId xmlns:p14="http://schemas.microsoft.com/office/powerpoint/2010/main" val="256328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1CD8-2D23-4509-8444-9A927EE34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E2643-6AD9-480F-A046-428182CC0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CBF52-2EAF-4E0C-89E6-D138E6B5309D}"/>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F4E4C8C5-BFAE-4B29-A124-22B8AE2DA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41586-0F55-4FB9-B00D-7A603B6E2403}"/>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169934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9041-BFC4-4B6E-A34C-AF434B227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8DF8E5-8EC1-481D-9C65-FE81B5690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AA5578-EF19-4775-8F7C-24D9B2E9A7F8}"/>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78DA6006-EA0F-40B1-B2AE-7AB863B6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EEC4B-A8E7-4C3A-99B8-A293C55A4D22}"/>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167249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F1C0-3397-4F29-97D4-AB6D593D4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7E3D0-B143-4C8B-AC6C-8525284555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D3F88D-FCCA-412D-A2C8-33C9B2A65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C7A47C-9E73-438F-8295-FEE278B3A560}"/>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6" name="Footer Placeholder 5">
            <a:extLst>
              <a:ext uri="{FF2B5EF4-FFF2-40B4-BE49-F238E27FC236}">
                <a16:creationId xmlns:a16="http://schemas.microsoft.com/office/drawing/2014/main" id="{261D1BCB-58C3-413D-AC08-1E78EC05A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67618-B9B4-484B-94CD-C8D990C7D613}"/>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235068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FD92-DB34-4BFB-B230-352D7B8DC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143D3-2853-4E0D-8E7D-7813C89F1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E2FCC2-9C18-4CC3-BC09-B026374711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364B9-DA86-44E0-8030-022810294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AE641-765F-4850-9D86-F0512BA42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E8F3F6-A4C5-493E-982B-95636546DB2C}"/>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8" name="Footer Placeholder 7">
            <a:extLst>
              <a:ext uri="{FF2B5EF4-FFF2-40B4-BE49-F238E27FC236}">
                <a16:creationId xmlns:a16="http://schemas.microsoft.com/office/drawing/2014/main" id="{D6880263-08D7-468F-AFDA-C8CE791E7B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4E8D6C-8536-4484-BF09-191E4EAB81AF}"/>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65043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01E0-0619-4432-8A9A-BA06D6DC72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E0A6B1-3932-4189-B11D-8A2D44E89B6D}"/>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4" name="Footer Placeholder 3">
            <a:extLst>
              <a:ext uri="{FF2B5EF4-FFF2-40B4-BE49-F238E27FC236}">
                <a16:creationId xmlns:a16="http://schemas.microsoft.com/office/drawing/2014/main" id="{07A69890-498B-4CA5-805F-5900E43C94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477AE-E250-434C-B802-3AA6B5CE74DC}"/>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308190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18A6-7A55-476F-BB6B-E4790DD32F3B}"/>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3" name="Footer Placeholder 2">
            <a:extLst>
              <a:ext uri="{FF2B5EF4-FFF2-40B4-BE49-F238E27FC236}">
                <a16:creationId xmlns:a16="http://schemas.microsoft.com/office/drawing/2014/main" id="{8C6DFEC5-F531-436C-8AE0-2F5E0D4EC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C7D1D-39E8-4B69-A361-44BCCE876273}"/>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27779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0975-E231-4AAD-8DA0-8AB512316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52344-1653-49B3-BC48-0B8C2F9AE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772B5-1DB6-45BA-87C7-0AE8491EE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DAC1B-7A5E-4D90-9F30-0EA5CE2F88E3}"/>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6" name="Footer Placeholder 5">
            <a:extLst>
              <a:ext uri="{FF2B5EF4-FFF2-40B4-BE49-F238E27FC236}">
                <a16:creationId xmlns:a16="http://schemas.microsoft.com/office/drawing/2014/main" id="{762191FA-1F07-4215-98D7-E1E756A7B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EC42E-C9CA-40E8-96C6-5B9B4096DEC5}"/>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111448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D1A6-694A-4278-A3BE-4232DAC4C3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4C4CB0-036C-47E9-9733-FAA7E50A2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257C8-23F1-4772-AB99-C388A9BD8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A369-1998-4412-8F34-C2F0F98ACCFD}"/>
              </a:ext>
            </a:extLst>
          </p:cNvPr>
          <p:cNvSpPr>
            <a:spLocks noGrp="1"/>
          </p:cNvSpPr>
          <p:nvPr>
            <p:ph type="dt" sz="half" idx="10"/>
          </p:nvPr>
        </p:nvSpPr>
        <p:spPr/>
        <p:txBody>
          <a:bodyPr/>
          <a:lstStyle/>
          <a:p>
            <a:fld id="{D1BB5D86-1AA7-4248-9835-83E3D3888CBD}" type="datetimeFigureOut">
              <a:rPr lang="en-US" smtClean="0"/>
              <a:t>8/19/2021</a:t>
            </a:fld>
            <a:endParaRPr lang="en-US"/>
          </a:p>
        </p:txBody>
      </p:sp>
      <p:sp>
        <p:nvSpPr>
          <p:cNvPr id="6" name="Footer Placeholder 5">
            <a:extLst>
              <a:ext uri="{FF2B5EF4-FFF2-40B4-BE49-F238E27FC236}">
                <a16:creationId xmlns:a16="http://schemas.microsoft.com/office/drawing/2014/main" id="{379BED51-926D-4ABF-BA2F-19A6B5DE5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36758-6F25-4AE5-8F64-6AD63DA5D181}"/>
              </a:ext>
            </a:extLst>
          </p:cNvPr>
          <p:cNvSpPr>
            <a:spLocks noGrp="1"/>
          </p:cNvSpPr>
          <p:nvPr>
            <p:ph type="sldNum" sz="quarter" idx="12"/>
          </p:nvPr>
        </p:nvSpPr>
        <p:spPr/>
        <p:txBody>
          <a:bodyPr/>
          <a:lstStyle/>
          <a:p>
            <a:fld id="{508BCD50-7387-4D8E-A038-16FFB21EB491}" type="slidenum">
              <a:rPr lang="en-US" smtClean="0"/>
              <a:t>‹#›</a:t>
            </a:fld>
            <a:endParaRPr lang="en-US"/>
          </a:p>
        </p:txBody>
      </p:sp>
    </p:spTree>
    <p:extLst>
      <p:ext uri="{BB962C8B-B14F-4D97-AF65-F5344CB8AC3E}">
        <p14:creationId xmlns:p14="http://schemas.microsoft.com/office/powerpoint/2010/main" val="204972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F04B22-B10A-4001-B1F1-4E255BCC9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AC992C-2B87-43B7-9FAE-2A53C3AFC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EFB82-C004-45DA-9FD2-4E343C566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B5D86-1AA7-4248-9835-83E3D3888CBD}" type="datetimeFigureOut">
              <a:rPr lang="en-US" smtClean="0"/>
              <a:t>8/19/2021</a:t>
            </a:fld>
            <a:endParaRPr lang="en-US"/>
          </a:p>
        </p:txBody>
      </p:sp>
      <p:sp>
        <p:nvSpPr>
          <p:cNvPr id="5" name="Footer Placeholder 4">
            <a:extLst>
              <a:ext uri="{FF2B5EF4-FFF2-40B4-BE49-F238E27FC236}">
                <a16:creationId xmlns:a16="http://schemas.microsoft.com/office/drawing/2014/main" id="{C47FE4BC-582A-4066-8A80-83474E723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6B88A2-09C7-471B-863D-5FDF02BE2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BCD50-7387-4D8E-A038-16FFB21EB491}" type="slidenum">
              <a:rPr lang="en-US" smtClean="0"/>
              <a:t>‹#›</a:t>
            </a:fld>
            <a:endParaRPr lang="en-US"/>
          </a:p>
        </p:txBody>
      </p:sp>
    </p:spTree>
    <p:extLst>
      <p:ext uri="{BB962C8B-B14F-4D97-AF65-F5344CB8AC3E}">
        <p14:creationId xmlns:p14="http://schemas.microsoft.com/office/powerpoint/2010/main" val="2582920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9.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0.png"/><Relationship Id="rId7"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jpg"/></Relationships>
</file>

<file path=ppt/slides/_rels/slide1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7.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32.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29.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9.jpg"/><Relationship Id="rId7" Type="http://schemas.openxmlformats.org/officeDocument/2006/relationships/image" Target="../media/image9.jp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91.jpg"/><Relationship Id="rId4" Type="http://schemas.openxmlformats.org/officeDocument/2006/relationships/image" Target="../media/image90.jpg"/><Relationship Id="rId9" Type="http://schemas.openxmlformats.org/officeDocument/2006/relationships/image" Target="../media/image87.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D3ADF4C1-A2BC-4D45-90C0-446E86935EFC}"/>
              </a:ext>
            </a:extLst>
          </p:cNvPr>
          <p:cNvSpPr txBox="1">
            <a:spLocks/>
          </p:cNvSpPr>
          <p:nvPr/>
        </p:nvSpPr>
        <p:spPr>
          <a:xfrm>
            <a:off x="2791434" y="3659638"/>
            <a:ext cx="6609129" cy="1085554"/>
          </a:xfrm>
          <a:prstGeom prst="rect">
            <a:avLst/>
          </a:prstGeom>
        </p:spPr>
        <p:txBody>
          <a:bodyPr vert="horz" wrap="square" lIns="0" tIns="13335" rIns="0" bIns="0" rtlCol="0">
            <a:spAutoFit/>
          </a:bodyPr>
          <a:lstStyle>
            <a:lvl1pPr>
              <a:defRPr>
                <a:latin typeface="+mj-lt"/>
                <a:ea typeface="+mj-ea"/>
                <a:cs typeface="+mj-cs"/>
              </a:defRPr>
            </a:lvl1pPr>
          </a:lstStyle>
          <a:p>
            <a:pPr marL="12700" algn="ctr">
              <a:spcBef>
                <a:spcPts val="105"/>
              </a:spcBef>
            </a:pPr>
            <a:r>
              <a:rPr lang="zh-CN" altLang="en-US" sz="2800" b="1" dirty="0">
                <a:solidFill>
                  <a:schemeClr val="bg1"/>
                </a:solidFill>
                <a:latin typeface="方正中等线_GBK" panose="03000509000000000000" pitchFamily="65" charset="-122"/>
                <a:ea typeface="方正中等线_GBK" panose="03000509000000000000" pitchFamily="65" charset="-122"/>
              </a:rPr>
              <a:t>「上 下」</a:t>
            </a:r>
            <a:r>
              <a:rPr lang="zh-CN" altLang="en-US" sz="2800" b="1" kern="0" spc="-5" dirty="0">
                <a:solidFill>
                  <a:schemeClr val="bg1"/>
                </a:solidFill>
                <a:latin typeface="方正中等线_GBK" panose="03000509000000000000" pitchFamily="65" charset="-122"/>
                <a:ea typeface="方正中等线_GBK" panose="03000509000000000000" pitchFamily="65" charset="-122"/>
              </a:rPr>
              <a:t>形象标准指引</a:t>
            </a:r>
            <a:r>
              <a:rPr lang="en-US" altLang="zh-CN" sz="2800" b="1" kern="0" spc="-5" dirty="0">
                <a:solidFill>
                  <a:schemeClr val="bg1"/>
                </a:solidFill>
                <a:latin typeface="方正中等线_GBK" panose="03000509000000000000" pitchFamily="65" charset="-122"/>
                <a:ea typeface="方正中等线_GBK" panose="03000509000000000000" pitchFamily="65" charset="-122"/>
              </a:rPr>
              <a:t>-</a:t>
            </a:r>
            <a:r>
              <a:rPr lang="zh-CN" altLang="en-US" sz="2800" b="1" kern="0" spc="-5" dirty="0">
                <a:solidFill>
                  <a:schemeClr val="bg1"/>
                </a:solidFill>
                <a:latin typeface="方正中等线_GBK" panose="03000509000000000000" pitchFamily="65" charset="-122"/>
                <a:ea typeface="方正中等线_GBK" panose="03000509000000000000" pitchFamily="65" charset="-122"/>
              </a:rPr>
              <a:t>微信朋友圈</a:t>
            </a:r>
            <a:endParaRPr lang="en-US" altLang="zh-CN" sz="2800" b="1" kern="0" spc="-5" dirty="0">
              <a:solidFill>
                <a:schemeClr val="bg1"/>
              </a:solidFill>
              <a:latin typeface="方正中等线_GBK" panose="03000509000000000000" pitchFamily="65" charset="-122"/>
              <a:ea typeface="方正中等线_GBK" panose="03000509000000000000" pitchFamily="65" charset="-122"/>
            </a:endParaRPr>
          </a:p>
          <a:p>
            <a:pPr marL="12700" algn="ctr">
              <a:spcBef>
                <a:spcPts val="105"/>
              </a:spcBef>
            </a:pPr>
            <a:r>
              <a:rPr lang="en-US" sz="2000" b="1" kern="0" spc="-5" dirty="0">
                <a:solidFill>
                  <a:schemeClr val="bg1"/>
                </a:solidFill>
              </a:rPr>
              <a:t>Shang Xia Image Standard Guideline</a:t>
            </a:r>
          </a:p>
          <a:p>
            <a:pPr marL="12700" algn="ctr">
              <a:spcBef>
                <a:spcPts val="105"/>
              </a:spcBef>
            </a:pPr>
            <a:r>
              <a:rPr lang="en-US" sz="2000" b="1" kern="0" spc="-5" dirty="0">
                <a:solidFill>
                  <a:schemeClr val="bg1"/>
                </a:solidFill>
              </a:rPr>
              <a:t>WeChat Moments </a:t>
            </a:r>
            <a:endParaRPr lang="fr-FR" sz="2000" b="1" kern="0" spc="-5" dirty="0">
              <a:solidFill>
                <a:schemeClr val="bg1"/>
              </a:solidFill>
            </a:endParaRPr>
          </a:p>
        </p:txBody>
      </p:sp>
      <p:sp>
        <p:nvSpPr>
          <p:cNvPr id="9" name="TextBox 8">
            <a:extLst>
              <a:ext uri="{FF2B5EF4-FFF2-40B4-BE49-F238E27FC236}">
                <a16:creationId xmlns:a16="http://schemas.microsoft.com/office/drawing/2014/main" id="{3ED36063-4791-4D09-861F-542BE5E6E1E8}"/>
              </a:ext>
            </a:extLst>
          </p:cNvPr>
          <p:cNvSpPr txBox="1"/>
          <p:nvPr/>
        </p:nvSpPr>
        <p:spPr>
          <a:xfrm>
            <a:off x="4762499" y="5238756"/>
            <a:ext cx="2667000" cy="276999"/>
          </a:xfrm>
          <a:prstGeom prst="rect">
            <a:avLst/>
          </a:prstGeom>
          <a:noFill/>
        </p:spPr>
        <p:txBody>
          <a:bodyPr wrap="square">
            <a:spAutoFit/>
          </a:bodyPr>
          <a:lstStyle/>
          <a:p>
            <a:pPr algn="ctr"/>
            <a:r>
              <a:rPr lang="en-US" sz="1200" spc="-5" dirty="0">
                <a:solidFill>
                  <a:schemeClr val="bg1"/>
                </a:solidFill>
              </a:rPr>
              <a:t>2021. August</a:t>
            </a:r>
            <a:endParaRPr lang="fr-FR" sz="1200" dirty="0"/>
          </a:p>
        </p:txBody>
      </p:sp>
    </p:spTree>
    <p:extLst>
      <p:ext uri="{BB962C8B-B14F-4D97-AF65-F5344CB8AC3E}">
        <p14:creationId xmlns:p14="http://schemas.microsoft.com/office/powerpoint/2010/main" val="221954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B62FF7B-B54C-468A-9AC3-641A2F68C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001" y="771369"/>
            <a:ext cx="3112697" cy="3112697"/>
          </a:xfrm>
          <a:prstGeom prst="rect">
            <a:avLst/>
          </a:prstGeom>
        </p:spPr>
      </p:pic>
      <p:pic>
        <p:nvPicPr>
          <p:cNvPr id="7" name="Picture 6" descr="A picture containing case&#10;&#10;Description automatically generated">
            <a:extLst>
              <a:ext uri="{FF2B5EF4-FFF2-40B4-BE49-F238E27FC236}">
                <a16:creationId xmlns:a16="http://schemas.microsoft.com/office/drawing/2014/main" id="{A75383D7-E4C9-467A-B693-2DD6BB039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617" y="766545"/>
            <a:ext cx="3147853" cy="3144137"/>
          </a:xfrm>
          <a:prstGeom prst="rect">
            <a:avLst/>
          </a:prstGeom>
        </p:spPr>
      </p:pic>
      <p:pic>
        <p:nvPicPr>
          <p:cNvPr id="9" name="Picture 8" descr="A picture containing text, indoor, shelf&#10;&#10;Description automatically generated">
            <a:extLst>
              <a:ext uri="{FF2B5EF4-FFF2-40B4-BE49-F238E27FC236}">
                <a16:creationId xmlns:a16="http://schemas.microsoft.com/office/drawing/2014/main" id="{E003B631-A4F5-4FB9-9C6E-5ECBB50D3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106" y="771368"/>
            <a:ext cx="3112698" cy="3112698"/>
          </a:xfrm>
          <a:prstGeom prst="rect">
            <a:avLst/>
          </a:prstGeom>
        </p:spPr>
      </p:pic>
      <p:sp>
        <p:nvSpPr>
          <p:cNvPr id="2" name="TextBox 1">
            <a:extLst>
              <a:ext uri="{FF2B5EF4-FFF2-40B4-BE49-F238E27FC236}">
                <a16:creationId xmlns:a16="http://schemas.microsoft.com/office/drawing/2014/main" id="{30C14223-0F8B-4335-8737-8608B82B2F01}"/>
              </a:ext>
            </a:extLst>
          </p:cNvPr>
          <p:cNvSpPr txBox="1"/>
          <p:nvPr/>
        </p:nvSpPr>
        <p:spPr>
          <a:xfrm>
            <a:off x="2180270" y="4140782"/>
            <a:ext cx="810158" cy="615553"/>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产品图</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r>
              <a:rPr lang="en-US" dirty="0"/>
              <a:t> </a:t>
            </a:r>
          </a:p>
        </p:txBody>
      </p:sp>
      <p:sp>
        <p:nvSpPr>
          <p:cNvPr id="3" name="TextBox 2">
            <a:extLst>
              <a:ext uri="{FF2B5EF4-FFF2-40B4-BE49-F238E27FC236}">
                <a16:creationId xmlns:a16="http://schemas.microsoft.com/office/drawing/2014/main" id="{4637E1A6-D73A-4A54-AEE8-E4D378ACC380}"/>
              </a:ext>
            </a:extLst>
          </p:cNvPr>
          <p:cNvSpPr txBox="1"/>
          <p:nvPr/>
        </p:nvSpPr>
        <p:spPr>
          <a:xfrm>
            <a:off x="5695890" y="4140782"/>
            <a:ext cx="800219" cy="553998"/>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细节图</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Detail</a:t>
            </a:r>
          </a:p>
        </p:txBody>
      </p:sp>
      <p:sp>
        <p:nvSpPr>
          <p:cNvPr id="10" name="TextBox 5">
            <a:extLst>
              <a:ext uri="{FF2B5EF4-FFF2-40B4-BE49-F238E27FC236}">
                <a16:creationId xmlns:a16="http://schemas.microsoft.com/office/drawing/2014/main" id="{879C4F57-601D-475A-8727-A0B22FD14340}"/>
              </a:ext>
            </a:extLst>
          </p:cNvPr>
          <p:cNvSpPr txBox="1"/>
          <p:nvPr/>
        </p:nvSpPr>
        <p:spPr>
          <a:xfrm>
            <a:off x="1042451" y="5397888"/>
            <a:ext cx="3948516" cy="830997"/>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同样，</a:t>
            </a:r>
            <a:r>
              <a:rPr lang="en-US" altLang="zh-CN" sz="1200" b="1" dirty="0">
                <a:latin typeface="方正中等线_GBK" panose="03000509000000000000" pitchFamily="65" charset="-122"/>
                <a:ea typeface="方正中等线_GBK" panose="03000509000000000000" pitchFamily="65" charset="-122"/>
              </a:rPr>
              <a:t>3</a:t>
            </a:r>
            <a:r>
              <a:rPr lang="zh-CN" altLang="en-US" sz="1200" b="1" dirty="0">
                <a:latin typeface="方正中等线_GBK" panose="03000509000000000000" pitchFamily="65" charset="-122"/>
                <a:ea typeface="方正中等线_GBK" panose="03000509000000000000" pitchFamily="65" charset="-122"/>
              </a:rPr>
              <a:t>张图片的发布方式在大部分时候也是很有效的，它可以适用于所有的品类。</a:t>
            </a:r>
            <a:endParaRPr lang="en-US" altLang="zh-CN" sz="1200" b="1" dirty="0">
              <a:latin typeface="方正中等线_GBK" panose="03000509000000000000" pitchFamily="65" charset="-122"/>
              <a:ea typeface="方正中等线_GBK" panose="03000509000000000000" pitchFamily="65" charset="-122"/>
            </a:endParaRPr>
          </a:p>
          <a:p>
            <a:r>
              <a:rPr lang="en-US" sz="1200" dirty="0"/>
              <a:t>Again, the 3-image posts are most time-effective. This applies to all categories. </a:t>
            </a:r>
          </a:p>
        </p:txBody>
      </p:sp>
      <p:sp>
        <p:nvSpPr>
          <p:cNvPr id="11" name="TextBox 2">
            <a:extLst>
              <a:ext uri="{FF2B5EF4-FFF2-40B4-BE49-F238E27FC236}">
                <a16:creationId xmlns:a16="http://schemas.microsoft.com/office/drawing/2014/main" id="{580B0D92-177D-4545-A322-D29F9C2AAD16}"/>
              </a:ext>
            </a:extLst>
          </p:cNvPr>
          <p:cNvSpPr txBox="1"/>
          <p:nvPr/>
        </p:nvSpPr>
        <p:spPr>
          <a:xfrm>
            <a:off x="8803028" y="4140782"/>
            <a:ext cx="916853" cy="553998"/>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参考图</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Reference</a:t>
            </a:r>
          </a:p>
        </p:txBody>
      </p:sp>
      <p:sp>
        <p:nvSpPr>
          <p:cNvPr id="12" name="Rectangle 11">
            <a:extLst>
              <a:ext uri="{FF2B5EF4-FFF2-40B4-BE49-F238E27FC236}">
                <a16:creationId xmlns:a16="http://schemas.microsoft.com/office/drawing/2014/main" id="{1C8F34B1-53C4-4013-B64B-2F991B2C3207}"/>
              </a:ext>
            </a:extLst>
          </p:cNvPr>
          <p:cNvSpPr/>
          <p:nvPr/>
        </p:nvSpPr>
        <p:spPr>
          <a:xfrm>
            <a:off x="1029002" y="775199"/>
            <a:ext cx="3112696" cy="3144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4ED668-7815-482F-BB8B-30EB3C38FC10}"/>
              </a:ext>
            </a:extLst>
          </p:cNvPr>
          <p:cNvSpPr txBox="1"/>
          <p:nvPr/>
        </p:nvSpPr>
        <p:spPr>
          <a:xfrm>
            <a:off x="8650181" y="5257535"/>
            <a:ext cx="611273" cy="707886"/>
          </a:xfrm>
          <a:prstGeom prst="rect">
            <a:avLst/>
          </a:prstGeom>
          <a:noFill/>
        </p:spPr>
        <p:txBody>
          <a:bodyPr wrap="square">
            <a:spAutoFit/>
          </a:bodyPr>
          <a:lstStyle/>
          <a:p>
            <a:r>
              <a:rPr lang="en-US" sz="4000" b="1" dirty="0"/>
              <a:t>3</a:t>
            </a:r>
          </a:p>
        </p:txBody>
      </p:sp>
      <p:sp>
        <p:nvSpPr>
          <p:cNvPr id="15" name="Rectangle 14">
            <a:extLst>
              <a:ext uri="{FF2B5EF4-FFF2-40B4-BE49-F238E27FC236}">
                <a16:creationId xmlns:a16="http://schemas.microsoft.com/office/drawing/2014/main" id="{4D0047A7-8AA1-42AD-9336-F72AD8C2FB00}"/>
              </a:ext>
            </a:extLst>
          </p:cNvPr>
          <p:cNvSpPr/>
          <p:nvPr/>
        </p:nvSpPr>
        <p:spPr>
          <a:xfrm>
            <a:off x="7195120" y="5091781"/>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BC90AF-EBAD-4C70-91A9-715F216557FB}"/>
              </a:ext>
            </a:extLst>
          </p:cNvPr>
          <p:cNvSpPr/>
          <p:nvPr/>
        </p:nvSpPr>
        <p:spPr>
          <a:xfrm>
            <a:off x="8321473" y="5091781"/>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87498E-3CBC-4F87-B059-C4BE3F95798B}"/>
              </a:ext>
            </a:extLst>
          </p:cNvPr>
          <p:cNvSpPr/>
          <p:nvPr/>
        </p:nvSpPr>
        <p:spPr>
          <a:xfrm>
            <a:off x="9447826" y="5078381"/>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9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indoor, dining table, set&#10;&#10;Description automatically generated">
            <a:extLst>
              <a:ext uri="{FF2B5EF4-FFF2-40B4-BE49-F238E27FC236}">
                <a16:creationId xmlns:a16="http://schemas.microsoft.com/office/drawing/2014/main" id="{C6030126-1F14-41CE-8F28-1350C945A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445" y="2378171"/>
            <a:ext cx="2807841" cy="2807841"/>
          </a:xfrm>
          <a:prstGeom prst="rect">
            <a:avLst/>
          </a:prstGeom>
        </p:spPr>
      </p:pic>
      <p:pic>
        <p:nvPicPr>
          <p:cNvPr id="9" name="Picture 8" descr="Background pattern&#10;&#10;Description automatically generated">
            <a:extLst>
              <a:ext uri="{FF2B5EF4-FFF2-40B4-BE49-F238E27FC236}">
                <a16:creationId xmlns:a16="http://schemas.microsoft.com/office/drawing/2014/main" id="{61E11508-6B13-4AB6-80CD-5E7E5B20E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195" y="2427572"/>
            <a:ext cx="2760994" cy="2758440"/>
          </a:xfrm>
          <a:prstGeom prst="rect">
            <a:avLst/>
          </a:prstGeom>
        </p:spPr>
      </p:pic>
      <p:pic>
        <p:nvPicPr>
          <p:cNvPr id="11" name="Picture 10" descr="A picture containing text, container, box&#10;&#10;Description automatically generated">
            <a:extLst>
              <a:ext uri="{FF2B5EF4-FFF2-40B4-BE49-F238E27FC236}">
                <a16:creationId xmlns:a16="http://schemas.microsoft.com/office/drawing/2014/main" id="{EF3B489A-7DD4-4CFB-8CB5-055CD34CB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143" y="2378171"/>
            <a:ext cx="2758441" cy="2755027"/>
          </a:xfrm>
          <a:prstGeom prst="rect">
            <a:avLst/>
          </a:prstGeom>
        </p:spPr>
      </p:pic>
      <p:sp>
        <p:nvSpPr>
          <p:cNvPr id="3" name="TextBox 2">
            <a:extLst>
              <a:ext uri="{FF2B5EF4-FFF2-40B4-BE49-F238E27FC236}">
                <a16:creationId xmlns:a16="http://schemas.microsoft.com/office/drawing/2014/main" id="{8B1CF1E6-E398-4D80-9A91-7E016FA6D4CB}"/>
              </a:ext>
            </a:extLst>
          </p:cNvPr>
          <p:cNvSpPr txBox="1"/>
          <p:nvPr/>
        </p:nvSpPr>
        <p:spPr>
          <a:xfrm>
            <a:off x="6883701" y="5439237"/>
            <a:ext cx="1005403"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参考</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Reference</a:t>
            </a:r>
          </a:p>
        </p:txBody>
      </p:sp>
      <p:sp>
        <p:nvSpPr>
          <p:cNvPr id="10" name="TextBox 6">
            <a:extLst>
              <a:ext uri="{FF2B5EF4-FFF2-40B4-BE49-F238E27FC236}">
                <a16:creationId xmlns:a16="http://schemas.microsoft.com/office/drawing/2014/main" id="{2FB719DC-3578-4A1C-AC35-640E867EA8F1}"/>
              </a:ext>
            </a:extLst>
          </p:cNvPr>
          <p:cNvSpPr txBox="1"/>
          <p:nvPr/>
        </p:nvSpPr>
        <p:spPr>
          <a:xfrm>
            <a:off x="255552" y="3486373"/>
            <a:ext cx="2639832" cy="3046988"/>
          </a:xfrm>
          <a:prstGeom prst="rect">
            <a:avLst/>
          </a:prstGeom>
          <a:noFill/>
        </p:spPr>
        <p:txBody>
          <a:bodyPr wrap="square" rtlCol="0">
            <a:spAutoFit/>
          </a:bodyPr>
          <a:lstStyle/>
          <a:p>
            <a:pPr algn="ctr"/>
            <a:r>
              <a:rPr lang="zh-CN" altLang="en-US" sz="1200" b="1" dirty="0">
                <a:latin typeface="方正中等线_GBK" panose="03000509000000000000" pitchFamily="65" charset="-122"/>
                <a:ea typeface="方正中等线_GBK" panose="03000509000000000000" pitchFamily="65" charset="-122"/>
              </a:rPr>
              <a:t>对于家居和礼品的品类，重要的是使用“参考图”的照片。这些照片可以咨询店铺的</a:t>
            </a:r>
            <a:r>
              <a:rPr lang="en-US" altLang="zh-CN" sz="1200" b="1" dirty="0">
                <a:latin typeface="方正中等线_GBK" panose="03000509000000000000" pitchFamily="65" charset="-122"/>
                <a:ea typeface="方正中等线_GBK" panose="03000509000000000000" pitchFamily="65" charset="-122"/>
              </a:rPr>
              <a:t>VM</a:t>
            </a:r>
            <a:r>
              <a:rPr lang="zh-CN" altLang="en-US" sz="1200" b="1" dirty="0">
                <a:latin typeface="方正中等线_GBK" panose="03000509000000000000" pitchFamily="65" charset="-122"/>
                <a:ea typeface="方正中等线_GBK" panose="03000509000000000000" pitchFamily="65" charset="-122"/>
              </a:rPr>
              <a:t>负责人，他们已经准备好了这些图片。这些图片都是经过仔细挑选的，并且以一种特别的方式陈列展示，最终它们会有助于达成销售。</a:t>
            </a:r>
            <a:endParaRPr lang="en-US" altLang="zh-CN" sz="1200" b="1" dirty="0">
              <a:latin typeface="方正中等线_GBK" panose="03000509000000000000" pitchFamily="65" charset="-122"/>
              <a:ea typeface="方正中等线_GBK" panose="03000509000000000000" pitchFamily="65" charset="-122"/>
            </a:endParaRPr>
          </a:p>
          <a:p>
            <a:pPr algn="ctr"/>
            <a:endParaRPr lang="en-US" altLang="zh-CN" sz="1200" b="1" dirty="0">
              <a:latin typeface="方正中等线_GBK" panose="03000509000000000000" pitchFamily="65" charset="-122"/>
              <a:ea typeface="方正中等线_GBK" panose="03000509000000000000" pitchFamily="65" charset="-122"/>
            </a:endParaRPr>
          </a:p>
          <a:p>
            <a:pPr algn="ctr"/>
            <a:r>
              <a:rPr lang="en-US" sz="1200" dirty="0"/>
              <a:t>For categories with multiple pieces such as Home &amp; Gifting, it’s important to use “Reference” shots that have been previously prepared by your VM ambassador. These are curated shots where the products are displayed in a particularly manner to ultimately assist with the selling ceremony. </a:t>
            </a:r>
          </a:p>
        </p:txBody>
      </p:sp>
      <p:sp>
        <p:nvSpPr>
          <p:cNvPr id="12" name="TextBox 10">
            <a:extLst>
              <a:ext uri="{FF2B5EF4-FFF2-40B4-BE49-F238E27FC236}">
                <a16:creationId xmlns:a16="http://schemas.microsoft.com/office/drawing/2014/main" id="{CDB11551-6BEF-4E43-A461-24FAF67F3A1F}"/>
              </a:ext>
            </a:extLst>
          </p:cNvPr>
          <p:cNvSpPr txBox="1"/>
          <p:nvPr/>
        </p:nvSpPr>
        <p:spPr>
          <a:xfrm>
            <a:off x="4004372" y="5439237"/>
            <a:ext cx="1005403" cy="553998"/>
          </a:xfrm>
          <a:prstGeom prst="rect">
            <a:avLst/>
          </a:prstGeom>
          <a:noFill/>
        </p:spPr>
        <p:txBody>
          <a:bodyPr wrap="none" rtlCol="0">
            <a:spAutoFit/>
          </a:bodyPr>
          <a:lstStyle/>
          <a:p>
            <a:pPr algn="r"/>
            <a:r>
              <a:rPr lang="zh-CN" altLang="en-US" sz="1600" b="1" dirty="0">
                <a:solidFill>
                  <a:srgbClr val="0070C0"/>
                </a:solidFill>
                <a:latin typeface="方正中等线_GBK" panose="03000509000000000000" pitchFamily="65" charset="-122"/>
                <a:ea typeface="方正中等线_GBK" panose="03000509000000000000" pitchFamily="65" charset="-122"/>
              </a:rPr>
              <a:t>媒体传播</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Media</a:t>
            </a:r>
          </a:p>
        </p:txBody>
      </p:sp>
      <p:sp>
        <p:nvSpPr>
          <p:cNvPr id="13" name="TextBox 11">
            <a:extLst>
              <a:ext uri="{FF2B5EF4-FFF2-40B4-BE49-F238E27FC236}">
                <a16:creationId xmlns:a16="http://schemas.microsoft.com/office/drawing/2014/main" id="{6090147A-18D0-4E27-AD47-C5B0B5EC8030}"/>
              </a:ext>
            </a:extLst>
          </p:cNvPr>
          <p:cNvSpPr txBox="1"/>
          <p:nvPr/>
        </p:nvSpPr>
        <p:spPr>
          <a:xfrm>
            <a:off x="9938069" y="5439237"/>
            <a:ext cx="1025611"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5" name="TextBox 14">
            <a:extLst>
              <a:ext uri="{FF2B5EF4-FFF2-40B4-BE49-F238E27FC236}">
                <a16:creationId xmlns:a16="http://schemas.microsoft.com/office/drawing/2014/main" id="{D67E7D5B-F5EC-47D7-9C74-082765E71F17}"/>
              </a:ext>
            </a:extLst>
          </p:cNvPr>
          <p:cNvSpPr txBox="1"/>
          <p:nvPr/>
        </p:nvSpPr>
        <p:spPr>
          <a:xfrm>
            <a:off x="2346488" y="693227"/>
            <a:ext cx="611273" cy="707886"/>
          </a:xfrm>
          <a:prstGeom prst="rect">
            <a:avLst/>
          </a:prstGeom>
          <a:noFill/>
        </p:spPr>
        <p:txBody>
          <a:bodyPr wrap="square">
            <a:spAutoFit/>
          </a:bodyPr>
          <a:lstStyle/>
          <a:p>
            <a:r>
              <a:rPr lang="en-US" sz="4000" b="1" dirty="0"/>
              <a:t>3</a:t>
            </a:r>
          </a:p>
        </p:txBody>
      </p:sp>
      <p:sp>
        <p:nvSpPr>
          <p:cNvPr id="16" name="Rectangle 15">
            <a:extLst>
              <a:ext uri="{FF2B5EF4-FFF2-40B4-BE49-F238E27FC236}">
                <a16:creationId xmlns:a16="http://schemas.microsoft.com/office/drawing/2014/main" id="{F5C0B126-446A-4101-BA56-9AC5E8F34E20}"/>
              </a:ext>
            </a:extLst>
          </p:cNvPr>
          <p:cNvSpPr/>
          <p:nvPr/>
        </p:nvSpPr>
        <p:spPr>
          <a:xfrm>
            <a:off x="895757" y="51407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9D335D-0AB7-44EE-8E71-F77884DDD828}"/>
              </a:ext>
            </a:extLst>
          </p:cNvPr>
          <p:cNvSpPr/>
          <p:nvPr/>
        </p:nvSpPr>
        <p:spPr>
          <a:xfrm>
            <a:off x="2031102" y="51407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EC467B-5048-4B7D-9ABF-19AECA72E94A}"/>
              </a:ext>
            </a:extLst>
          </p:cNvPr>
          <p:cNvSpPr/>
          <p:nvPr/>
        </p:nvSpPr>
        <p:spPr>
          <a:xfrm>
            <a:off x="3166447" y="51407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05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accessory&#10;&#10;Description automatically generated">
            <a:extLst>
              <a:ext uri="{FF2B5EF4-FFF2-40B4-BE49-F238E27FC236}">
                <a16:creationId xmlns:a16="http://schemas.microsoft.com/office/drawing/2014/main" id="{EB669FE3-12D6-4259-84FF-6A8B75AD3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485" y="3601144"/>
            <a:ext cx="2912470" cy="2912470"/>
          </a:xfrm>
          <a:prstGeom prst="rect">
            <a:avLst/>
          </a:prstGeom>
        </p:spPr>
      </p:pic>
      <p:pic>
        <p:nvPicPr>
          <p:cNvPr id="11" name="Picture 10" descr="A picture containing accessory, blue&#10;&#10;Description automatically generated">
            <a:extLst>
              <a:ext uri="{FF2B5EF4-FFF2-40B4-BE49-F238E27FC236}">
                <a16:creationId xmlns:a16="http://schemas.microsoft.com/office/drawing/2014/main" id="{7DCA4B0C-2ABA-46C1-BB75-3D84C1CDD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64" y="3601144"/>
            <a:ext cx="2912470" cy="2912470"/>
          </a:xfrm>
          <a:prstGeom prst="rect">
            <a:avLst/>
          </a:prstGeom>
        </p:spPr>
      </p:pic>
      <p:pic>
        <p:nvPicPr>
          <p:cNvPr id="13" name="Picture 12" descr="A picture containing red, accessory, case, bag&#10;&#10;Description automatically generated">
            <a:extLst>
              <a:ext uri="{FF2B5EF4-FFF2-40B4-BE49-F238E27FC236}">
                <a16:creationId xmlns:a16="http://schemas.microsoft.com/office/drawing/2014/main" id="{83921370-0438-4C87-86FD-C60856016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485" y="516530"/>
            <a:ext cx="2912470" cy="2912470"/>
          </a:xfrm>
          <a:prstGeom prst="rect">
            <a:avLst/>
          </a:prstGeom>
        </p:spPr>
      </p:pic>
      <p:pic>
        <p:nvPicPr>
          <p:cNvPr id="15" name="Picture 14" descr="A picture containing accessory, chain, bag&#10;&#10;Description automatically generated">
            <a:extLst>
              <a:ext uri="{FF2B5EF4-FFF2-40B4-BE49-F238E27FC236}">
                <a16:creationId xmlns:a16="http://schemas.microsoft.com/office/drawing/2014/main" id="{5EFF3C77-A23D-42C5-9C6D-A1417CA78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664" y="516530"/>
            <a:ext cx="2912470" cy="2912470"/>
          </a:xfrm>
          <a:prstGeom prst="rect">
            <a:avLst/>
          </a:prstGeom>
        </p:spPr>
      </p:pic>
      <p:pic>
        <p:nvPicPr>
          <p:cNvPr id="17" name="Picture 16" descr="A picture containing accessory, bag, cloth, close&#10;&#10;Description automatically generated">
            <a:extLst>
              <a:ext uri="{FF2B5EF4-FFF2-40B4-BE49-F238E27FC236}">
                <a16:creationId xmlns:a16="http://schemas.microsoft.com/office/drawing/2014/main" id="{E4751406-D059-40A7-9881-3EA0C3441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567" y="3853315"/>
            <a:ext cx="1854129" cy="1854129"/>
          </a:xfrm>
          <a:prstGeom prst="rect">
            <a:avLst/>
          </a:prstGeom>
        </p:spPr>
      </p:pic>
      <p:sp>
        <p:nvSpPr>
          <p:cNvPr id="10" name="TextBox 9">
            <a:extLst>
              <a:ext uri="{FF2B5EF4-FFF2-40B4-BE49-F238E27FC236}">
                <a16:creationId xmlns:a16="http://schemas.microsoft.com/office/drawing/2014/main" id="{CD803D6C-BFD5-45FE-A90E-F9DF3565C48A}"/>
              </a:ext>
            </a:extLst>
          </p:cNvPr>
          <p:cNvSpPr txBox="1"/>
          <p:nvPr/>
        </p:nvSpPr>
        <p:spPr>
          <a:xfrm>
            <a:off x="4823046" y="6513614"/>
            <a:ext cx="2912470" cy="276999"/>
          </a:xfrm>
          <a:prstGeom prst="rect">
            <a:avLst/>
          </a:prstGeom>
          <a:noFill/>
        </p:spPr>
        <p:txBody>
          <a:bodyPr wrap="square">
            <a:spAutoFit/>
          </a:bodyPr>
          <a:lstStyle/>
          <a:p>
            <a:r>
              <a:rPr lang="en-US" sz="1200" dirty="0">
                <a:solidFill>
                  <a:srgbClr val="FF0000"/>
                </a:solidFill>
              </a:rPr>
              <a:t>https://postcron.com/image-splitter/en/</a:t>
            </a:r>
          </a:p>
        </p:txBody>
      </p:sp>
      <p:sp>
        <p:nvSpPr>
          <p:cNvPr id="12" name="TextBox 11">
            <a:extLst>
              <a:ext uri="{FF2B5EF4-FFF2-40B4-BE49-F238E27FC236}">
                <a16:creationId xmlns:a16="http://schemas.microsoft.com/office/drawing/2014/main" id="{D44CA8B8-D716-4532-86C9-B942C428306E}"/>
              </a:ext>
            </a:extLst>
          </p:cNvPr>
          <p:cNvSpPr txBox="1"/>
          <p:nvPr/>
        </p:nvSpPr>
        <p:spPr>
          <a:xfrm>
            <a:off x="9917266" y="3533885"/>
            <a:ext cx="2208474" cy="2492990"/>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使用图片拼接的方法是一个好的方式，它可以帮助你的朋友圈在视觉上形成冲击力。一张图分割成四份，现在的各个软件里都有很多种免费的服务可以帮助你实现。</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en-US" sz="1200" dirty="0"/>
              <a:t>Using splicing method is a great way to create a visually impactful moment. 4 in 1 moment. There are many free online services. </a:t>
            </a:r>
          </a:p>
          <a:p>
            <a:endParaRPr lang="zh-CN" altLang="en-US" sz="1200" b="1" dirty="0">
              <a:latin typeface="方正中等线_GBK" panose="03000509000000000000" pitchFamily="65" charset="-122"/>
              <a:ea typeface="方正中等线_GBK" panose="03000509000000000000" pitchFamily="65" charset="-122"/>
            </a:endParaRPr>
          </a:p>
        </p:txBody>
      </p:sp>
      <p:sp>
        <p:nvSpPr>
          <p:cNvPr id="16" name="TextBox 15">
            <a:extLst>
              <a:ext uri="{FF2B5EF4-FFF2-40B4-BE49-F238E27FC236}">
                <a16:creationId xmlns:a16="http://schemas.microsoft.com/office/drawing/2014/main" id="{B53FCD44-EEFE-41EF-A9E8-3DA35A29A390}"/>
              </a:ext>
            </a:extLst>
          </p:cNvPr>
          <p:cNvSpPr txBox="1"/>
          <p:nvPr/>
        </p:nvSpPr>
        <p:spPr>
          <a:xfrm>
            <a:off x="9963672" y="1329710"/>
            <a:ext cx="530749" cy="707886"/>
          </a:xfrm>
          <a:prstGeom prst="rect">
            <a:avLst/>
          </a:prstGeom>
          <a:noFill/>
        </p:spPr>
        <p:txBody>
          <a:bodyPr wrap="square">
            <a:spAutoFit/>
          </a:bodyPr>
          <a:lstStyle/>
          <a:p>
            <a:r>
              <a:rPr lang="en-US" sz="4000" b="1" dirty="0"/>
              <a:t>4</a:t>
            </a:r>
          </a:p>
        </p:txBody>
      </p:sp>
      <p:sp>
        <p:nvSpPr>
          <p:cNvPr id="18" name="Rectangle 17">
            <a:extLst>
              <a:ext uri="{FF2B5EF4-FFF2-40B4-BE49-F238E27FC236}">
                <a16:creationId xmlns:a16="http://schemas.microsoft.com/office/drawing/2014/main" id="{95D8C3C7-C5D4-438F-829B-BEE4E0274396}"/>
              </a:ext>
            </a:extLst>
          </p:cNvPr>
          <p:cNvSpPr/>
          <p:nvPr/>
        </p:nvSpPr>
        <p:spPr>
          <a:xfrm>
            <a:off x="9080901" y="647241"/>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5B4214-46B2-4E26-9F88-4A89E1EE18E3}"/>
              </a:ext>
            </a:extLst>
          </p:cNvPr>
          <p:cNvSpPr/>
          <p:nvPr/>
        </p:nvSpPr>
        <p:spPr>
          <a:xfrm>
            <a:off x="10224763" y="647241"/>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01A6EFB-F453-41D3-82AE-BAAADA571253}"/>
              </a:ext>
            </a:extLst>
          </p:cNvPr>
          <p:cNvSpPr/>
          <p:nvPr/>
        </p:nvSpPr>
        <p:spPr>
          <a:xfrm>
            <a:off x="9080901" y="176823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1F8227-7188-449D-8BF0-B21588324F44}"/>
              </a:ext>
            </a:extLst>
          </p:cNvPr>
          <p:cNvSpPr/>
          <p:nvPr/>
        </p:nvSpPr>
        <p:spPr>
          <a:xfrm>
            <a:off x="10218913" y="176823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31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lose-up of a water drop&#10;&#10;Description automatically generated with low confidence">
            <a:extLst>
              <a:ext uri="{FF2B5EF4-FFF2-40B4-BE49-F238E27FC236}">
                <a16:creationId xmlns:a16="http://schemas.microsoft.com/office/drawing/2014/main" id="{21F40D6F-C03A-4C2F-9F6C-8883B73A4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231" y="3433286"/>
            <a:ext cx="2351556" cy="2351556"/>
          </a:xfrm>
          <a:prstGeom prst="rect">
            <a:avLst/>
          </a:prstGeom>
        </p:spPr>
      </p:pic>
      <p:pic>
        <p:nvPicPr>
          <p:cNvPr id="21" name="Picture 20" descr="A close-up of a water droplet&#10;&#10;Description automatically generated with low confidence">
            <a:extLst>
              <a:ext uri="{FF2B5EF4-FFF2-40B4-BE49-F238E27FC236}">
                <a16:creationId xmlns:a16="http://schemas.microsoft.com/office/drawing/2014/main" id="{B25B578E-40DE-44DC-838B-B35643044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103" y="995847"/>
            <a:ext cx="2351557" cy="2351557"/>
          </a:xfrm>
          <a:prstGeom prst="rect">
            <a:avLst/>
          </a:prstGeom>
        </p:spPr>
      </p:pic>
      <p:pic>
        <p:nvPicPr>
          <p:cNvPr id="23" name="Picture 22" descr="A close-up of a water droplet&#10;&#10;Description automatically generated with low confidence">
            <a:extLst>
              <a:ext uri="{FF2B5EF4-FFF2-40B4-BE49-F238E27FC236}">
                <a16:creationId xmlns:a16="http://schemas.microsoft.com/office/drawing/2014/main" id="{ECA3691F-2CDB-4BAE-9911-012090FB1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231" y="995847"/>
            <a:ext cx="2351557" cy="2351557"/>
          </a:xfrm>
          <a:prstGeom prst="rect">
            <a:avLst/>
          </a:prstGeom>
        </p:spPr>
      </p:pic>
      <p:pic>
        <p:nvPicPr>
          <p:cNvPr id="25" name="Picture 24" descr="A picture containing weapon&#10;&#10;Description automatically generated">
            <a:extLst>
              <a:ext uri="{FF2B5EF4-FFF2-40B4-BE49-F238E27FC236}">
                <a16:creationId xmlns:a16="http://schemas.microsoft.com/office/drawing/2014/main" id="{B58E106A-F456-4646-A5E8-B2D653D91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315" y="3433285"/>
            <a:ext cx="2351557" cy="2351557"/>
          </a:xfrm>
          <a:prstGeom prst="rect">
            <a:avLst/>
          </a:prstGeom>
        </p:spPr>
      </p:pic>
      <p:sp>
        <p:nvSpPr>
          <p:cNvPr id="8" name="TextBox 7">
            <a:extLst>
              <a:ext uri="{FF2B5EF4-FFF2-40B4-BE49-F238E27FC236}">
                <a16:creationId xmlns:a16="http://schemas.microsoft.com/office/drawing/2014/main" id="{8245FA48-1B41-42D9-B030-FBF1D34B35CB}"/>
              </a:ext>
            </a:extLst>
          </p:cNvPr>
          <p:cNvSpPr txBox="1"/>
          <p:nvPr/>
        </p:nvSpPr>
        <p:spPr>
          <a:xfrm>
            <a:off x="8156038" y="5959770"/>
            <a:ext cx="1542553" cy="492443"/>
          </a:xfrm>
          <a:prstGeom prst="rect">
            <a:avLst/>
          </a:prstGeom>
          <a:noFill/>
        </p:spPr>
        <p:txBody>
          <a:bodyPr wrap="square">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产品剪辑图</a:t>
            </a:r>
            <a:endParaRPr lang="en-US"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 Product Splice</a:t>
            </a:r>
            <a:endParaRPr lang="en-US" sz="1200" dirty="0"/>
          </a:p>
        </p:txBody>
      </p:sp>
      <p:sp>
        <p:nvSpPr>
          <p:cNvPr id="9" name="TextBox 13">
            <a:extLst>
              <a:ext uri="{FF2B5EF4-FFF2-40B4-BE49-F238E27FC236}">
                <a16:creationId xmlns:a16="http://schemas.microsoft.com/office/drawing/2014/main" id="{993CFC9B-8DE1-4979-BB32-9E1BDA2212EF}"/>
              </a:ext>
            </a:extLst>
          </p:cNvPr>
          <p:cNvSpPr txBox="1"/>
          <p:nvPr/>
        </p:nvSpPr>
        <p:spPr>
          <a:xfrm>
            <a:off x="1169134" y="1171127"/>
            <a:ext cx="4538636" cy="2262158"/>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特别是对于高级珠宝，发布简单的照片参考是最有效的。</a:t>
            </a:r>
            <a:endParaRPr lang="en-US" altLang="zh-CN" sz="1200" b="1" dirty="0">
              <a:latin typeface="方正中等线_GBK" panose="03000509000000000000" pitchFamily="65" charset="-122"/>
              <a:ea typeface="方正中等线_GBK" panose="03000509000000000000" pitchFamily="65" charset="-122"/>
            </a:endParaRPr>
          </a:p>
          <a:p>
            <a:r>
              <a:rPr lang="en-US" sz="1200" dirty="0"/>
              <a:t>Especially for high-end jewelry, it is most effective to post simple photo references. </a:t>
            </a: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建议使用照片拼接剪辑。</a:t>
            </a:r>
            <a:endParaRPr lang="en-US" altLang="zh-CN" sz="1200" b="1" dirty="0">
              <a:latin typeface="方正中等线_GBK" panose="03000509000000000000" pitchFamily="65" charset="-122"/>
              <a:ea typeface="方正中等线_GBK" panose="03000509000000000000" pitchFamily="65" charset="-122"/>
            </a:endParaRPr>
          </a:p>
          <a:p>
            <a:r>
              <a:rPr lang="en-US" sz="1200" dirty="0"/>
              <a:t>Especially for high-end jewelry, it is most effective to post simple photo references. </a:t>
            </a:r>
            <a:endParaRPr lang="en-US" sz="1200" b="1" dirty="0">
              <a:latin typeface="方正中等线_GBK" panose="03000509000000000000" pitchFamily="65" charset="-122"/>
              <a:ea typeface="方正中等线_GBK" panose="03000509000000000000" pitchFamily="65" charset="-122"/>
            </a:endParaRPr>
          </a:p>
          <a:p>
            <a:pPr marL="171450" indent="-171450">
              <a:buFont typeface="Arial" panose="020B0604020202020204" pitchFamily="34" charset="0"/>
              <a:buChar char="•"/>
            </a:pPr>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使用高分辨率的照片剪辑，可以使你发布的朋友圈更清晰可见。</a:t>
            </a:r>
            <a:endParaRPr lang="en-US" altLang="zh-CN" sz="1200" b="1" dirty="0">
              <a:latin typeface="方正中等线_GBK" panose="03000509000000000000" pitchFamily="65" charset="-122"/>
              <a:ea typeface="方正中等线_GBK" panose="03000509000000000000" pitchFamily="65" charset="-122"/>
            </a:endParaRPr>
          </a:p>
          <a:p>
            <a:r>
              <a:rPr lang="en-US" sz="1100" dirty="0"/>
              <a:t>Use high resolution photos to splice you want your posts to be clear and sharp.</a:t>
            </a:r>
          </a:p>
          <a:p>
            <a:endParaRPr lang="en-US" sz="1100" dirty="0"/>
          </a:p>
        </p:txBody>
      </p:sp>
      <p:sp>
        <p:nvSpPr>
          <p:cNvPr id="10" name="Rectangle 9">
            <a:extLst>
              <a:ext uri="{FF2B5EF4-FFF2-40B4-BE49-F238E27FC236}">
                <a16:creationId xmlns:a16="http://schemas.microsoft.com/office/drawing/2014/main" id="{9ED995D6-487F-4ED6-AE6D-955498F49DD0}"/>
              </a:ext>
            </a:extLst>
          </p:cNvPr>
          <p:cNvSpPr/>
          <p:nvPr/>
        </p:nvSpPr>
        <p:spPr>
          <a:xfrm>
            <a:off x="6484230" y="994265"/>
            <a:ext cx="2351557" cy="23515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CA386A-78F5-4821-8A5E-1EA380EBB679}"/>
              </a:ext>
            </a:extLst>
          </p:cNvPr>
          <p:cNvSpPr/>
          <p:nvPr/>
        </p:nvSpPr>
        <p:spPr>
          <a:xfrm>
            <a:off x="6484230" y="3424714"/>
            <a:ext cx="2351557" cy="236012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C7C136-CC48-43C9-A03A-BCF1846C7F51}"/>
              </a:ext>
            </a:extLst>
          </p:cNvPr>
          <p:cNvSpPr/>
          <p:nvPr/>
        </p:nvSpPr>
        <p:spPr>
          <a:xfrm>
            <a:off x="8939184" y="994264"/>
            <a:ext cx="2359476" cy="23515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D5481A-693C-4E3E-BE41-10811FCB5497}"/>
              </a:ext>
            </a:extLst>
          </p:cNvPr>
          <p:cNvSpPr/>
          <p:nvPr/>
        </p:nvSpPr>
        <p:spPr>
          <a:xfrm>
            <a:off x="8947103" y="3424714"/>
            <a:ext cx="2351557" cy="23515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537DB3-75B9-4165-AFA7-2F5E03F359C9}"/>
              </a:ext>
            </a:extLst>
          </p:cNvPr>
          <p:cNvSpPr txBox="1"/>
          <p:nvPr/>
        </p:nvSpPr>
        <p:spPr>
          <a:xfrm>
            <a:off x="2147465" y="4562362"/>
            <a:ext cx="482334" cy="707886"/>
          </a:xfrm>
          <a:prstGeom prst="rect">
            <a:avLst/>
          </a:prstGeom>
          <a:noFill/>
        </p:spPr>
        <p:txBody>
          <a:bodyPr wrap="square">
            <a:spAutoFit/>
          </a:bodyPr>
          <a:lstStyle/>
          <a:p>
            <a:r>
              <a:rPr lang="en-US" sz="4000" b="1" dirty="0"/>
              <a:t>4</a:t>
            </a:r>
          </a:p>
        </p:txBody>
      </p:sp>
      <p:sp>
        <p:nvSpPr>
          <p:cNvPr id="16" name="Rectangle 15">
            <a:extLst>
              <a:ext uri="{FF2B5EF4-FFF2-40B4-BE49-F238E27FC236}">
                <a16:creationId xmlns:a16="http://schemas.microsoft.com/office/drawing/2014/main" id="{F893EEE6-3297-49FA-9830-AEFB154CD631}"/>
              </a:ext>
            </a:extLst>
          </p:cNvPr>
          <p:cNvSpPr/>
          <p:nvPr/>
        </p:nvSpPr>
        <p:spPr>
          <a:xfrm>
            <a:off x="1232799" y="3832207"/>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D9BA4-D254-4BD3-B1E6-A7AEC392AC24}"/>
              </a:ext>
            </a:extLst>
          </p:cNvPr>
          <p:cNvSpPr/>
          <p:nvPr/>
        </p:nvSpPr>
        <p:spPr>
          <a:xfrm>
            <a:off x="2385098" y="3832207"/>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D29CD6-47AF-48C4-B752-31037E49D5C9}"/>
              </a:ext>
            </a:extLst>
          </p:cNvPr>
          <p:cNvSpPr/>
          <p:nvPr/>
        </p:nvSpPr>
        <p:spPr>
          <a:xfrm>
            <a:off x="1232799" y="4961284"/>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6AEF05-71D7-415E-9382-C07777DC680F}"/>
              </a:ext>
            </a:extLst>
          </p:cNvPr>
          <p:cNvSpPr/>
          <p:nvPr/>
        </p:nvSpPr>
        <p:spPr>
          <a:xfrm>
            <a:off x="2371086" y="4959817"/>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93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ntainer, box&#10;&#10;Description automatically generated">
            <a:extLst>
              <a:ext uri="{FF2B5EF4-FFF2-40B4-BE49-F238E27FC236}">
                <a16:creationId xmlns:a16="http://schemas.microsoft.com/office/drawing/2014/main" id="{A0DD0D63-6617-40A0-B433-02973B204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76" y="816636"/>
            <a:ext cx="2400730" cy="2397759"/>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64F6F30F-EB77-4839-9581-3E5CAB3F5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546" y="812799"/>
            <a:ext cx="2400730" cy="2398354"/>
          </a:xfrm>
          <a:prstGeom prst="rect">
            <a:avLst/>
          </a:prstGeom>
        </p:spPr>
      </p:pic>
      <p:pic>
        <p:nvPicPr>
          <p:cNvPr id="9" name="Picture 8" descr="Background pattern&#10;&#10;Description automatically generated">
            <a:extLst>
              <a:ext uri="{FF2B5EF4-FFF2-40B4-BE49-F238E27FC236}">
                <a16:creationId xmlns:a16="http://schemas.microsoft.com/office/drawing/2014/main" id="{C143F4CB-1AD4-46E3-8552-2A65F71BA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26" y="3342640"/>
            <a:ext cx="2399980" cy="2397760"/>
          </a:xfrm>
          <a:prstGeom prst="rect">
            <a:avLst/>
          </a:prstGeom>
        </p:spPr>
      </p:pic>
      <p:pic>
        <p:nvPicPr>
          <p:cNvPr id="11" name="Picture 10">
            <a:extLst>
              <a:ext uri="{FF2B5EF4-FFF2-40B4-BE49-F238E27FC236}">
                <a16:creationId xmlns:a16="http://schemas.microsoft.com/office/drawing/2014/main" id="{95118A59-E4C2-4140-A0FF-5FD364396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952" y="812799"/>
            <a:ext cx="2397759" cy="2397759"/>
          </a:xfrm>
          <a:prstGeom prst="rect">
            <a:avLst/>
          </a:prstGeom>
        </p:spPr>
      </p:pic>
      <p:pic>
        <p:nvPicPr>
          <p:cNvPr id="13" name="Picture 12" descr="A picture containing table, indoor, dining table, set&#10;&#10;Description automatically generated">
            <a:extLst>
              <a:ext uri="{FF2B5EF4-FFF2-40B4-BE49-F238E27FC236}">
                <a16:creationId xmlns:a16="http://schemas.microsoft.com/office/drawing/2014/main" id="{64B66BD4-D85B-4E46-9D58-70735A570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296" y="3342640"/>
            <a:ext cx="2399980" cy="2397760"/>
          </a:xfrm>
          <a:prstGeom prst="rect">
            <a:avLst/>
          </a:prstGeom>
        </p:spPr>
      </p:pic>
      <p:pic>
        <p:nvPicPr>
          <p:cNvPr id="15" name="Picture 14" descr="A picture containing dishware, plate, tableware, ceramic ware&#10;&#10;Description automatically generated">
            <a:extLst>
              <a:ext uri="{FF2B5EF4-FFF2-40B4-BE49-F238E27FC236}">
                <a16:creationId xmlns:a16="http://schemas.microsoft.com/office/drawing/2014/main" id="{B917F79F-3E9D-469A-89CC-44C5D3A7FF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9952" y="3342641"/>
            <a:ext cx="2397759" cy="2397759"/>
          </a:xfrm>
          <a:prstGeom prst="rect">
            <a:avLst/>
          </a:prstGeom>
        </p:spPr>
      </p:pic>
      <p:sp>
        <p:nvSpPr>
          <p:cNvPr id="16" name="TextBox 15">
            <a:extLst>
              <a:ext uri="{FF2B5EF4-FFF2-40B4-BE49-F238E27FC236}">
                <a16:creationId xmlns:a16="http://schemas.microsoft.com/office/drawing/2014/main" id="{457ECD73-3204-4987-9FF3-A22E5D549122}"/>
              </a:ext>
            </a:extLst>
          </p:cNvPr>
          <p:cNvSpPr txBox="1"/>
          <p:nvPr/>
        </p:nvSpPr>
        <p:spPr>
          <a:xfrm>
            <a:off x="5942452" y="420709"/>
            <a:ext cx="2785606" cy="461665"/>
          </a:xfrm>
          <a:prstGeom prst="rect">
            <a:avLst/>
          </a:prstGeom>
          <a:noFill/>
        </p:spPr>
        <p:txBody>
          <a:bodyPr wrap="square">
            <a:spAutoFit/>
          </a:bodyPr>
          <a:lstStyle/>
          <a:p>
            <a:r>
              <a:rPr lang="zh-CN" altLang="en-US" sz="1200" b="1" dirty="0">
                <a:solidFill>
                  <a:srgbClr val="FF0000"/>
                </a:solidFill>
                <a:latin typeface="方正中等线_GBK" panose="03000509000000000000" pitchFamily="65" charset="-122"/>
                <a:ea typeface="方正中等线_GBK" panose="03000509000000000000" pitchFamily="65" charset="-122"/>
              </a:rPr>
              <a:t>照片仅供参考</a:t>
            </a:r>
            <a:endParaRPr lang="en-US" altLang="zh-CN" sz="1200" b="1" dirty="0">
              <a:solidFill>
                <a:srgbClr val="FF0000"/>
              </a:solidFill>
              <a:latin typeface="方正中等线_GBK" panose="03000509000000000000" pitchFamily="65" charset="-122"/>
              <a:ea typeface="方正中等线_GBK" panose="03000509000000000000" pitchFamily="65" charset="-122"/>
            </a:endParaRPr>
          </a:p>
          <a:p>
            <a:r>
              <a:rPr lang="en-US" sz="1100" dirty="0">
                <a:solidFill>
                  <a:srgbClr val="FF0000"/>
                </a:solidFill>
              </a:rPr>
              <a:t>Revised photo selection as reference only </a:t>
            </a:r>
          </a:p>
        </p:txBody>
      </p:sp>
      <p:sp>
        <p:nvSpPr>
          <p:cNvPr id="18" name="TextBox 2">
            <a:extLst>
              <a:ext uri="{FF2B5EF4-FFF2-40B4-BE49-F238E27FC236}">
                <a16:creationId xmlns:a16="http://schemas.microsoft.com/office/drawing/2014/main" id="{9EAFB7FB-4FFD-4714-8FC7-3BB6C1F5F04D}"/>
              </a:ext>
            </a:extLst>
          </p:cNvPr>
          <p:cNvSpPr txBox="1"/>
          <p:nvPr/>
        </p:nvSpPr>
        <p:spPr>
          <a:xfrm>
            <a:off x="8575387" y="1765456"/>
            <a:ext cx="559769"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19" name="TextBox 2">
            <a:extLst>
              <a:ext uri="{FF2B5EF4-FFF2-40B4-BE49-F238E27FC236}">
                <a16:creationId xmlns:a16="http://schemas.microsoft.com/office/drawing/2014/main" id="{85D7E3CE-1DBA-409B-84CC-697A62D2B34D}"/>
              </a:ext>
            </a:extLst>
          </p:cNvPr>
          <p:cNvSpPr txBox="1"/>
          <p:nvPr/>
        </p:nvSpPr>
        <p:spPr>
          <a:xfrm>
            <a:off x="4402026" y="188869"/>
            <a:ext cx="559769"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20" name="TextBox 2">
            <a:extLst>
              <a:ext uri="{FF2B5EF4-FFF2-40B4-BE49-F238E27FC236}">
                <a16:creationId xmlns:a16="http://schemas.microsoft.com/office/drawing/2014/main" id="{A324576E-A723-481A-B932-A2AA66D68BDF}"/>
              </a:ext>
            </a:extLst>
          </p:cNvPr>
          <p:cNvSpPr txBox="1"/>
          <p:nvPr/>
        </p:nvSpPr>
        <p:spPr>
          <a:xfrm>
            <a:off x="320406" y="4295297"/>
            <a:ext cx="559769"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21" name="TextBox 11">
            <a:extLst>
              <a:ext uri="{FF2B5EF4-FFF2-40B4-BE49-F238E27FC236}">
                <a16:creationId xmlns:a16="http://schemas.microsoft.com/office/drawing/2014/main" id="{D3F165C6-DA55-4FBF-93BF-B2279845FD12}"/>
              </a:ext>
            </a:extLst>
          </p:cNvPr>
          <p:cNvSpPr txBox="1"/>
          <p:nvPr/>
        </p:nvSpPr>
        <p:spPr>
          <a:xfrm>
            <a:off x="18606" y="1713905"/>
            <a:ext cx="1025611"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Product</a:t>
            </a:r>
          </a:p>
        </p:txBody>
      </p:sp>
      <p:sp>
        <p:nvSpPr>
          <p:cNvPr id="23" name="TextBox 2">
            <a:extLst>
              <a:ext uri="{FF2B5EF4-FFF2-40B4-BE49-F238E27FC236}">
                <a16:creationId xmlns:a16="http://schemas.microsoft.com/office/drawing/2014/main" id="{52C8A356-8F13-4BA7-9C4E-84C7ED1EB250}"/>
              </a:ext>
            </a:extLst>
          </p:cNvPr>
          <p:cNvSpPr txBox="1"/>
          <p:nvPr/>
        </p:nvSpPr>
        <p:spPr>
          <a:xfrm>
            <a:off x="4297028" y="5871887"/>
            <a:ext cx="769763" cy="477054"/>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参考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100" dirty="0">
                <a:solidFill>
                  <a:srgbClr val="0070C0"/>
                </a:solidFill>
              </a:rPr>
              <a:t>Reference</a:t>
            </a:r>
          </a:p>
        </p:txBody>
      </p:sp>
      <p:sp>
        <p:nvSpPr>
          <p:cNvPr id="25" name="TextBox 24">
            <a:extLst>
              <a:ext uri="{FF2B5EF4-FFF2-40B4-BE49-F238E27FC236}">
                <a16:creationId xmlns:a16="http://schemas.microsoft.com/office/drawing/2014/main" id="{97FBC8F0-F91C-4613-A384-52C427F02510}"/>
              </a:ext>
            </a:extLst>
          </p:cNvPr>
          <p:cNvSpPr txBox="1"/>
          <p:nvPr/>
        </p:nvSpPr>
        <p:spPr>
          <a:xfrm>
            <a:off x="10120351" y="5164001"/>
            <a:ext cx="434208" cy="707886"/>
          </a:xfrm>
          <a:prstGeom prst="rect">
            <a:avLst/>
          </a:prstGeom>
          <a:noFill/>
        </p:spPr>
        <p:txBody>
          <a:bodyPr wrap="square">
            <a:spAutoFit/>
          </a:bodyPr>
          <a:lstStyle/>
          <a:p>
            <a:r>
              <a:rPr lang="en-US" sz="4000" b="1" dirty="0"/>
              <a:t>6</a:t>
            </a:r>
          </a:p>
        </p:txBody>
      </p:sp>
      <p:sp>
        <p:nvSpPr>
          <p:cNvPr id="26" name="TextBox 25">
            <a:extLst>
              <a:ext uri="{FF2B5EF4-FFF2-40B4-BE49-F238E27FC236}">
                <a16:creationId xmlns:a16="http://schemas.microsoft.com/office/drawing/2014/main" id="{1568D552-DA04-4F43-8058-F8D956EA0349}"/>
              </a:ext>
            </a:extLst>
          </p:cNvPr>
          <p:cNvSpPr txBox="1"/>
          <p:nvPr/>
        </p:nvSpPr>
        <p:spPr>
          <a:xfrm>
            <a:off x="6773287" y="5814368"/>
            <a:ext cx="911087" cy="461665"/>
          </a:xfrm>
          <a:prstGeom prst="rect">
            <a:avLst/>
          </a:prstGeom>
          <a:noFill/>
        </p:spPr>
        <p:txBody>
          <a:bodyPr wrap="square">
            <a:spAutoFit/>
          </a:bodyPr>
          <a:lstStyle/>
          <a:p>
            <a:pPr algn="ctr"/>
            <a:r>
              <a:rPr lang="zh-CN" altLang="en-US" sz="12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2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24" name="Rectangle 23">
            <a:extLst>
              <a:ext uri="{FF2B5EF4-FFF2-40B4-BE49-F238E27FC236}">
                <a16:creationId xmlns:a16="http://schemas.microsoft.com/office/drawing/2014/main" id="{500C0D31-BEE9-4A1F-93E2-716595EF7735}"/>
              </a:ext>
            </a:extLst>
          </p:cNvPr>
          <p:cNvSpPr/>
          <p:nvPr/>
        </p:nvSpPr>
        <p:spPr>
          <a:xfrm>
            <a:off x="8632511" y="4457139"/>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B28C8C-B02B-4E72-9F96-F8E512014FCF}"/>
              </a:ext>
            </a:extLst>
          </p:cNvPr>
          <p:cNvSpPr/>
          <p:nvPr/>
        </p:nvSpPr>
        <p:spPr>
          <a:xfrm>
            <a:off x="9786331" y="4453596"/>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C97507-FBF8-42B5-B424-2F3E1C2A91DE}"/>
              </a:ext>
            </a:extLst>
          </p:cNvPr>
          <p:cNvSpPr/>
          <p:nvPr/>
        </p:nvSpPr>
        <p:spPr>
          <a:xfrm>
            <a:off x="10941561" y="4451750"/>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5F3931B-0354-4A85-9908-C479F85802CC}"/>
              </a:ext>
            </a:extLst>
          </p:cNvPr>
          <p:cNvSpPr/>
          <p:nvPr/>
        </p:nvSpPr>
        <p:spPr>
          <a:xfrm>
            <a:off x="8632511" y="558728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D773051-8A22-409D-88C4-560A6D5400ED}"/>
              </a:ext>
            </a:extLst>
          </p:cNvPr>
          <p:cNvSpPr/>
          <p:nvPr/>
        </p:nvSpPr>
        <p:spPr>
          <a:xfrm>
            <a:off x="10958306" y="558728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A0A2B7-88C9-45F8-94C7-B0B371BA38CF}"/>
              </a:ext>
            </a:extLst>
          </p:cNvPr>
          <p:cNvSpPr/>
          <p:nvPr/>
        </p:nvSpPr>
        <p:spPr>
          <a:xfrm>
            <a:off x="9795409" y="5587283"/>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56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2CC71E48-8EA9-45BE-85B9-96069B1D727E}"/>
              </a:ext>
            </a:extLst>
          </p:cNvPr>
          <p:cNvSpPr txBox="1"/>
          <p:nvPr/>
        </p:nvSpPr>
        <p:spPr>
          <a:xfrm>
            <a:off x="570742" y="1661111"/>
            <a:ext cx="4786686" cy="2677656"/>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记住，首先要考虑你的整个朋友圈的页面，因为这将从本质上帮助你决定使用哪一张单独的照片。</a:t>
            </a:r>
            <a:endParaRPr lang="en-US" altLang="zh-CN"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solidFill>
                  <a:srgbClr val="FF0000"/>
                </a:solidFill>
                <a:latin typeface="方正中等线_GBK" panose="03000509000000000000" pitchFamily="65" charset="-122"/>
                <a:ea typeface="方正中等线_GBK" panose="03000509000000000000" pitchFamily="65" charset="-122"/>
              </a:rPr>
              <a:t>目的：</a:t>
            </a:r>
            <a:endParaRPr lang="en-US" altLang="zh-CN" sz="1200" b="1" dirty="0">
              <a:solidFill>
                <a:srgbClr val="FF0000"/>
              </a:solidFill>
              <a:latin typeface="方正中等线_GBK" panose="03000509000000000000" pitchFamily="65" charset="-122"/>
              <a:ea typeface="方正中等线_GBK" panose="03000509000000000000" pitchFamily="65" charset="-122"/>
            </a:endParaRPr>
          </a:p>
          <a:p>
            <a:endParaRPr lang="en-US" sz="1200" b="1" dirty="0">
              <a:solidFill>
                <a:srgbClr val="FF0000"/>
              </a:solidFill>
              <a:latin typeface="方正中等线_GBK" panose="03000509000000000000" pitchFamily="65" charset="-122"/>
              <a:ea typeface="方正中等线_GBK" panose="03000509000000000000" pitchFamily="65" charset="-122"/>
            </a:endParaRPr>
          </a:p>
          <a:p>
            <a:endParaRPr lang="en-US" sz="1200" b="1" dirty="0">
              <a:solidFill>
                <a:srgbClr val="FF0000"/>
              </a:solidFill>
              <a:latin typeface="方正中等线_GBK" panose="03000509000000000000" pitchFamily="65" charset="-122"/>
              <a:ea typeface="方正中等线_GBK" panose="03000509000000000000" pitchFamily="65" charset="-122"/>
            </a:endParaRPr>
          </a:p>
          <a:p>
            <a:pPr marL="228600" indent="-228600">
              <a:buFont typeface="+mj-lt"/>
              <a:buAutoNum type="arabicPeriod"/>
            </a:pPr>
            <a:r>
              <a:rPr lang="zh-CN" altLang="en-US" sz="1200" b="1" dirty="0">
                <a:latin typeface="方正中等线_GBK" panose="03000509000000000000" pitchFamily="65" charset="-122"/>
                <a:ea typeface="方正中等线_GBK" panose="03000509000000000000" pitchFamily="65" charset="-122"/>
              </a:rPr>
              <a:t>首先，用简单的、有影响力的图片吸引顾客的注意。</a:t>
            </a:r>
            <a:endParaRPr lang="en-US" altLang="zh-CN" sz="1200" b="1" dirty="0">
              <a:latin typeface="方正中等线_GBK" panose="03000509000000000000" pitchFamily="65" charset="-122"/>
              <a:ea typeface="方正中等线_GBK" panose="03000509000000000000" pitchFamily="65" charset="-122"/>
            </a:endParaRPr>
          </a:p>
          <a:p>
            <a:pPr marL="228600" indent="-228600">
              <a:buFont typeface="+mj-lt"/>
              <a:buAutoNum type="arabicPeriod"/>
            </a:pPr>
            <a:endParaRPr lang="en-US" sz="1200" b="1" dirty="0">
              <a:latin typeface="方正中等线_GBK" panose="03000509000000000000" pitchFamily="65" charset="-122"/>
              <a:ea typeface="方正中等线_GBK" panose="03000509000000000000" pitchFamily="65" charset="-122"/>
            </a:endParaRPr>
          </a:p>
          <a:p>
            <a:pPr marL="228600" indent="-228600">
              <a:buFont typeface="+mj-lt"/>
              <a:buAutoNum type="arabicPeriod"/>
            </a:pPr>
            <a:endParaRPr lang="en-US" sz="1200" b="1" dirty="0">
              <a:latin typeface="方正中等线_GBK" panose="03000509000000000000" pitchFamily="65" charset="-122"/>
              <a:ea typeface="方正中等线_GBK" panose="03000509000000000000" pitchFamily="65" charset="-122"/>
            </a:endParaRPr>
          </a:p>
          <a:p>
            <a:pPr marL="228600" indent="-228600">
              <a:buFont typeface="+mj-lt"/>
              <a:buAutoNum type="arabicPeriod"/>
            </a:pPr>
            <a:endParaRPr lang="en-US" sz="1200" b="1" dirty="0">
              <a:latin typeface="方正中等线_GBK" panose="03000509000000000000" pitchFamily="65" charset="-122"/>
              <a:ea typeface="方正中等线_GBK" panose="03000509000000000000" pitchFamily="65" charset="-122"/>
            </a:endParaRPr>
          </a:p>
          <a:p>
            <a:pPr marL="228600" indent="-228600">
              <a:buFont typeface="+mj-lt"/>
              <a:buAutoNum type="arabicPeriod"/>
            </a:pPr>
            <a:r>
              <a:rPr lang="zh-CN" altLang="en-US" sz="1200" b="1" dirty="0">
                <a:latin typeface="方正中等线_GBK" panose="03000509000000000000" pitchFamily="65" charset="-122"/>
                <a:ea typeface="方正中等线_GBK" panose="03000509000000000000" pitchFamily="65" charset="-122"/>
              </a:rPr>
              <a:t>有关产品的相关信息，如价格，可以考虑作为一个单独的图片来发布。</a:t>
            </a:r>
            <a:endParaRPr lang="en-US" sz="1200" b="1" dirty="0">
              <a:latin typeface="方正中等线_GBK" panose="03000509000000000000" pitchFamily="65" charset="-122"/>
              <a:ea typeface="方正中等线_GBK" panose="03000509000000000000" pitchFamily="65" charset="-122"/>
            </a:endParaRPr>
          </a:p>
        </p:txBody>
      </p:sp>
      <p:pic>
        <p:nvPicPr>
          <p:cNvPr id="5" name="Picture 4" descr="Graphical user interface&#10;&#10;Description automatically generated">
            <a:extLst>
              <a:ext uri="{FF2B5EF4-FFF2-40B4-BE49-F238E27FC236}">
                <a16:creationId xmlns:a16="http://schemas.microsoft.com/office/drawing/2014/main" id="{43229FEE-EA6A-416B-85E4-9DBC54A89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86034"/>
            <a:ext cx="4964264" cy="5137688"/>
          </a:xfrm>
          <a:prstGeom prst="rect">
            <a:avLst/>
          </a:prstGeom>
        </p:spPr>
      </p:pic>
      <p:sp>
        <p:nvSpPr>
          <p:cNvPr id="2" name="TextBox 1">
            <a:extLst>
              <a:ext uri="{FF2B5EF4-FFF2-40B4-BE49-F238E27FC236}">
                <a16:creationId xmlns:a16="http://schemas.microsoft.com/office/drawing/2014/main" id="{CB58861D-7233-404D-9E77-CCC51F49FDD0}"/>
              </a:ext>
            </a:extLst>
          </p:cNvPr>
          <p:cNvSpPr txBox="1"/>
          <p:nvPr/>
        </p:nvSpPr>
        <p:spPr>
          <a:xfrm>
            <a:off x="570742" y="2064053"/>
            <a:ext cx="4786686" cy="430887"/>
          </a:xfrm>
          <a:prstGeom prst="rect">
            <a:avLst/>
          </a:prstGeom>
          <a:noFill/>
        </p:spPr>
        <p:txBody>
          <a:bodyPr wrap="square" rtlCol="0">
            <a:spAutoFit/>
          </a:bodyPr>
          <a:lstStyle/>
          <a:p>
            <a:r>
              <a:rPr lang="en-US" sz="1100" dirty="0"/>
              <a:t>Remember to begin by considering your overall moment page as this will essentially help you to decide which of the individual photos to use. </a:t>
            </a:r>
          </a:p>
        </p:txBody>
      </p:sp>
      <p:cxnSp>
        <p:nvCxnSpPr>
          <p:cNvPr id="4" name="Straight Connector 3">
            <a:extLst>
              <a:ext uri="{FF2B5EF4-FFF2-40B4-BE49-F238E27FC236}">
                <a16:creationId xmlns:a16="http://schemas.microsoft.com/office/drawing/2014/main" id="{B62F9341-F79E-4B4C-954F-4B3C874DBC89}"/>
              </a:ext>
            </a:extLst>
          </p:cNvPr>
          <p:cNvCxnSpPr>
            <a:cxnSpLocks/>
          </p:cNvCxnSpPr>
          <p:nvPr/>
        </p:nvCxnSpPr>
        <p:spPr>
          <a:xfrm>
            <a:off x="6096000" y="786034"/>
            <a:ext cx="4964264" cy="51376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4A99D3-ADAD-474C-A6C8-CA2C7D20D3BA}"/>
              </a:ext>
            </a:extLst>
          </p:cNvPr>
          <p:cNvCxnSpPr>
            <a:cxnSpLocks/>
          </p:cNvCxnSpPr>
          <p:nvPr/>
        </p:nvCxnSpPr>
        <p:spPr>
          <a:xfrm flipV="1">
            <a:off x="6154310" y="786036"/>
            <a:ext cx="4905954" cy="513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BA4DA1C7-FDE0-4468-9C54-2D41E68DCC45}"/>
              </a:ext>
            </a:extLst>
          </p:cNvPr>
          <p:cNvSpPr txBox="1"/>
          <p:nvPr/>
        </p:nvSpPr>
        <p:spPr>
          <a:xfrm>
            <a:off x="579131" y="2777542"/>
            <a:ext cx="813441" cy="261610"/>
          </a:xfrm>
          <a:prstGeom prst="rect">
            <a:avLst/>
          </a:prstGeom>
          <a:noFill/>
        </p:spPr>
        <p:txBody>
          <a:bodyPr wrap="square" rtlCol="0">
            <a:spAutoFit/>
          </a:bodyPr>
          <a:lstStyle/>
          <a:p>
            <a:r>
              <a:rPr lang="en-US" sz="1100" dirty="0">
                <a:solidFill>
                  <a:srgbClr val="FF0000"/>
                </a:solidFill>
              </a:rPr>
              <a:t>GOAL:</a:t>
            </a:r>
          </a:p>
        </p:txBody>
      </p:sp>
      <p:sp>
        <p:nvSpPr>
          <p:cNvPr id="9" name="TextBox 1">
            <a:extLst>
              <a:ext uri="{FF2B5EF4-FFF2-40B4-BE49-F238E27FC236}">
                <a16:creationId xmlns:a16="http://schemas.microsoft.com/office/drawing/2014/main" id="{D8DA7494-768A-4F05-95F8-F0DD8A5AD252}"/>
              </a:ext>
            </a:extLst>
          </p:cNvPr>
          <p:cNvSpPr txBox="1"/>
          <p:nvPr/>
        </p:nvSpPr>
        <p:spPr>
          <a:xfrm>
            <a:off x="822412" y="3335170"/>
            <a:ext cx="4786686" cy="261610"/>
          </a:xfrm>
          <a:prstGeom prst="rect">
            <a:avLst/>
          </a:prstGeom>
          <a:noFill/>
        </p:spPr>
        <p:txBody>
          <a:bodyPr wrap="square" rtlCol="0">
            <a:spAutoFit/>
          </a:bodyPr>
          <a:lstStyle/>
          <a:p>
            <a:r>
              <a:rPr lang="en-US" sz="1100" dirty="0"/>
              <a:t>FIRST - get the attention of your customers with simple, impactful images</a:t>
            </a:r>
          </a:p>
        </p:txBody>
      </p:sp>
      <p:sp>
        <p:nvSpPr>
          <p:cNvPr id="10" name="TextBox 1">
            <a:extLst>
              <a:ext uri="{FF2B5EF4-FFF2-40B4-BE49-F238E27FC236}">
                <a16:creationId xmlns:a16="http://schemas.microsoft.com/office/drawing/2014/main" id="{4086F4D2-2695-4310-9411-15BFCAF3E1E9}"/>
              </a:ext>
            </a:extLst>
          </p:cNvPr>
          <p:cNvSpPr txBox="1"/>
          <p:nvPr/>
        </p:nvSpPr>
        <p:spPr>
          <a:xfrm>
            <a:off x="805634" y="4261278"/>
            <a:ext cx="4786686" cy="430887"/>
          </a:xfrm>
          <a:prstGeom prst="rect">
            <a:avLst/>
          </a:prstGeom>
          <a:noFill/>
        </p:spPr>
        <p:txBody>
          <a:bodyPr wrap="square" rtlCol="0">
            <a:spAutoFit/>
          </a:bodyPr>
          <a:lstStyle/>
          <a:p>
            <a:r>
              <a:rPr lang="en-US" sz="1100" dirty="0"/>
              <a:t>For relevant information regarding product such a prices, consider to post separately as a single shot. </a:t>
            </a:r>
          </a:p>
        </p:txBody>
      </p:sp>
    </p:spTree>
    <p:extLst>
      <p:ext uri="{BB962C8B-B14F-4D97-AF65-F5344CB8AC3E}">
        <p14:creationId xmlns:p14="http://schemas.microsoft.com/office/powerpoint/2010/main" val="144561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3">
            <a:extLst>
              <a:ext uri="{FF2B5EF4-FFF2-40B4-BE49-F238E27FC236}">
                <a16:creationId xmlns:a16="http://schemas.microsoft.com/office/drawing/2014/main" id="{B494D1BB-6481-47E9-AF6C-127027F76846}"/>
              </a:ext>
            </a:extLst>
          </p:cNvPr>
          <p:cNvSpPr txBox="1"/>
          <p:nvPr/>
        </p:nvSpPr>
        <p:spPr>
          <a:xfrm>
            <a:off x="8506978" y="3902636"/>
            <a:ext cx="3356367" cy="2631490"/>
          </a:xfrm>
          <a:prstGeom prst="rect">
            <a:avLst/>
          </a:prstGeom>
          <a:noFill/>
        </p:spPr>
        <p:txBody>
          <a:bodyPr wrap="square" rtlCol="0">
            <a:spAutoFit/>
          </a:bodyPr>
          <a:lstStyle/>
          <a:p>
            <a:r>
              <a:rPr lang="en-US" sz="1100" b="1" dirty="0">
                <a:latin typeface="方正中等线_GBK" panose="03000509000000000000" pitchFamily="65" charset="-122"/>
                <a:ea typeface="方正中等线_GBK" panose="03000509000000000000" pitchFamily="65" charset="-122"/>
              </a:rPr>
              <a:t>9</a:t>
            </a:r>
            <a:r>
              <a:rPr lang="zh-CN" altLang="en-US" sz="1100" b="1" dirty="0">
                <a:latin typeface="方正中等线_GBK" panose="03000509000000000000" pitchFamily="65" charset="-122"/>
                <a:ea typeface="方正中等线_GBK" panose="03000509000000000000" pitchFamily="65" charset="-122"/>
              </a:rPr>
              <a:t>张图片的朋友圈需要更多的创造性投入</a:t>
            </a:r>
            <a:endParaRPr lang="en-US" altLang="zh-CN" sz="1100" b="1" dirty="0">
              <a:latin typeface="方正中等线_GBK" panose="03000509000000000000" pitchFamily="65" charset="-122"/>
              <a:ea typeface="方正中等线_GBK" panose="03000509000000000000" pitchFamily="65" charset="-122"/>
            </a:endParaRPr>
          </a:p>
          <a:p>
            <a:r>
              <a:rPr lang="en-US" sz="1100" dirty="0"/>
              <a:t>9-image posts will require slightly more creative input</a:t>
            </a:r>
          </a:p>
          <a:p>
            <a:endParaRPr lang="en-US" sz="1100" b="1" dirty="0">
              <a:latin typeface="方正中等线_GBK" panose="03000509000000000000" pitchFamily="65" charset="-122"/>
              <a:ea typeface="方正中等线_GBK" panose="03000509000000000000" pitchFamily="65" charset="-122"/>
            </a:endParaRPr>
          </a:p>
          <a:p>
            <a:r>
              <a:rPr lang="zh-CN" altLang="en-US" sz="1100" b="1" dirty="0">
                <a:latin typeface="方正中等线_GBK" panose="03000509000000000000" pitchFamily="65" charset="-122"/>
                <a:ea typeface="方正中等线_GBK" panose="03000509000000000000" pitchFamily="65" charset="-122"/>
              </a:rPr>
              <a:t>记住，想象一下你希望自己发布的朋友圈最终版是什么样子的。</a:t>
            </a:r>
            <a:endParaRPr lang="en-US" altLang="zh-CN" sz="1100" b="1" dirty="0">
              <a:latin typeface="方正中等线_GBK" panose="03000509000000000000" pitchFamily="65" charset="-122"/>
              <a:ea typeface="方正中等线_GBK" panose="03000509000000000000" pitchFamily="65" charset="-122"/>
            </a:endParaRPr>
          </a:p>
          <a:p>
            <a:r>
              <a:rPr lang="en-US" sz="1100" dirty="0"/>
              <a:t>Remember to visualize how you want your final moment to look like</a:t>
            </a:r>
          </a:p>
          <a:p>
            <a:endParaRPr lang="en-US" altLang="zh-CN" sz="1100" b="1" dirty="0">
              <a:latin typeface="方正中等线_GBK" panose="03000509000000000000" pitchFamily="65" charset="-122"/>
              <a:ea typeface="方正中等线_GBK" panose="03000509000000000000" pitchFamily="65" charset="-122"/>
            </a:endParaRPr>
          </a:p>
          <a:p>
            <a:endParaRPr lang="en-US" sz="1100" b="1" dirty="0">
              <a:latin typeface="方正中等线_GBK" panose="03000509000000000000" pitchFamily="65" charset="-122"/>
              <a:ea typeface="方正中等线_GBK" panose="03000509000000000000" pitchFamily="65" charset="-122"/>
            </a:endParaRPr>
          </a:p>
          <a:p>
            <a:r>
              <a:rPr lang="zh-CN" altLang="en-US" sz="1100" b="1" dirty="0">
                <a:latin typeface="方正中等线_GBK" panose="03000509000000000000" pitchFamily="65" charset="-122"/>
                <a:ea typeface="方正中等线_GBK" panose="03000509000000000000" pitchFamily="65" charset="-122"/>
              </a:rPr>
              <a:t>使用组合：产品图、媒体传播图、情境图与图片剪辑，将很容易拼贴出有影响力的微信朋友圈。</a:t>
            </a:r>
            <a:endParaRPr lang="en-US" altLang="zh-CN" sz="1100" b="1" dirty="0">
              <a:latin typeface="方正中等线_GBK" panose="03000509000000000000" pitchFamily="65" charset="-122"/>
              <a:ea typeface="方正中等线_GBK" panose="03000509000000000000" pitchFamily="65" charset="-122"/>
            </a:endParaRPr>
          </a:p>
          <a:p>
            <a:r>
              <a:rPr lang="en-US" sz="1100" dirty="0"/>
              <a:t>Using a combination of product : media : mood together with photo splicing, it will be easy to collage an impactful WeChat moment </a:t>
            </a:r>
          </a:p>
          <a:p>
            <a:endParaRPr lang="en-US" sz="1100" b="1" dirty="0">
              <a:latin typeface="方正中等线_GBK" panose="03000509000000000000" pitchFamily="65" charset="-122"/>
              <a:ea typeface="方正中等线_GBK" panose="03000509000000000000" pitchFamily="65" charset="-122"/>
            </a:endParaRPr>
          </a:p>
        </p:txBody>
      </p:sp>
      <p:pic>
        <p:nvPicPr>
          <p:cNvPr id="7" name="Picture 6" descr="A cat sitting on a chair&#10;&#10;Description automatically generated">
            <a:extLst>
              <a:ext uri="{FF2B5EF4-FFF2-40B4-BE49-F238E27FC236}">
                <a16:creationId xmlns:a16="http://schemas.microsoft.com/office/drawing/2014/main" id="{7A1AA8A6-1BE0-4D92-BDCD-3BD3A6366E52}"/>
              </a:ext>
            </a:extLst>
          </p:cNvPr>
          <p:cNvPicPr>
            <a:picLocks noChangeAspect="1"/>
          </p:cNvPicPr>
          <p:nvPr/>
        </p:nvPicPr>
        <p:blipFill rotWithShape="1">
          <a:blip r:embed="rId2">
            <a:extLst>
              <a:ext uri="{28A0092B-C50C-407E-A947-70E740481C1C}">
                <a14:useLocalDpi xmlns:a14="http://schemas.microsoft.com/office/drawing/2010/main" val="0"/>
              </a:ext>
            </a:extLst>
          </a:blip>
          <a:srcRect t="10657" r="2028" b="10303"/>
          <a:stretch/>
        </p:blipFill>
        <p:spPr>
          <a:xfrm>
            <a:off x="5662757" y="464225"/>
            <a:ext cx="1770984" cy="1876375"/>
          </a:xfrm>
          <a:prstGeom prst="rect">
            <a:avLst/>
          </a:prstGeom>
        </p:spPr>
      </p:pic>
      <p:pic>
        <p:nvPicPr>
          <p:cNvPr id="13" name="Content Placeholder 12">
            <a:extLst>
              <a:ext uri="{FF2B5EF4-FFF2-40B4-BE49-F238E27FC236}">
                <a16:creationId xmlns:a16="http://schemas.microsoft.com/office/drawing/2014/main" id="{3202A4E0-3552-47CA-B9EE-8926533AD45E}"/>
              </a:ext>
            </a:extLst>
          </p:cNvPr>
          <p:cNvPicPr>
            <a:picLocks noGrp="1" noChangeAspect="1"/>
          </p:cNvPicPr>
          <p:nvPr>
            <p:ph idx="1"/>
          </p:nvPr>
        </p:nvPicPr>
        <p:blipFill>
          <a:blip r:embed="rId3"/>
          <a:stretch>
            <a:fillRect/>
          </a:stretch>
        </p:blipFill>
        <p:spPr>
          <a:xfrm>
            <a:off x="1707087" y="494060"/>
            <a:ext cx="1846541" cy="1846541"/>
          </a:xfrm>
        </p:spPr>
      </p:pic>
      <p:pic>
        <p:nvPicPr>
          <p:cNvPr id="17" name="Picture 16">
            <a:extLst>
              <a:ext uri="{FF2B5EF4-FFF2-40B4-BE49-F238E27FC236}">
                <a16:creationId xmlns:a16="http://schemas.microsoft.com/office/drawing/2014/main" id="{14A846E9-84B2-4DC2-B80C-51263647EC3B}"/>
              </a:ext>
            </a:extLst>
          </p:cNvPr>
          <p:cNvPicPr>
            <a:picLocks noChangeAspect="1"/>
          </p:cNvPicPr>
          <p:nvPr/>
        </p:nvPicPr>
        <p:blipFill>
          <a:blip r:embed="rId4"/>
          <a:stretch>
            <a:fillRect/>
          </a:stretch>
        </p:blipFill>
        <p:spPr>
          <a:xfrm>
            <a:off x="1707086" y="2541900"/>
            <a:ext cx="1846541" cy="1774200"/>
          </a:xfrm>
          <a:prstGeom prst="rect">
            <a:avLst/>
          </a:prstGeom>
        </p:spPr>
      </p:pic>
      <p:pic>
        <p:nvPicPr>
          <p:cNvPr id="19" name="Picture 18">
            <a:extLst>
              <a:ext uri="{FF2B5EF4-FFF2-40B4-BE49-F238E27FC236}">
                <a16:creationId xmlns:a16="http://schemas.microsoft.com/office/drawing/2014/main" id="{C9FE88A6-34DE-4BB5-9E0B-522FF99A0335}"/>
              </a:ext>
            </a:extLst>
          </p:cNvPr>
          <p:cNvPicPr>
            <a:picLocks noChangeAspect="1"/>
          </p:cNvPicPr>
          <p:nvPr/>
        </p:nvPicPr>
        <p:blipFill>
          <a:blip r:embed="rId5"/>
          <a:stretch>
            <a:fillRect/>
          </a:stretch>
        </p:blipFill>
        <p:spPr>
          <a:xfrm>
            <a:off x="5718495" y="2541900"/>
            <a:ext cx="1770985" cy="1774200"/>
          </a:xfrm>
          <a:prstGeom prst="rect">
            <a:avLst/>
          </a:prstGeom>
        </p:spPr>
      </p:pic>
      <p:pic>
        <p:nvPicPr>
          <p:cNvPr id="21" name="Picture 20">
            <a:extLst>
              <a:ext uri="{FF2B5EF4-FFF2-40B4-BE49-F238E27FC236}">
                <a16:creationId xmlns:a16="http://schemas.microsoft.com/office/drawing/2014/main" id="{4C580C65-FB4C-4DA0-BD17-B1A85A520FD8}"/>
              </a:ext>
            </a:extLst>
          </p:cNvPr>
          <p:cNvPicPr>
            <a:picLocks noChangeAspect="1"/>
          </p:cNvPicPr>
          <p:nvPr/>
        </p:nvPicPr>
        <p:blipFill>
          <a:blip r:embed="rId6"/>
          <a:stretch>
            <a:fillRect/>
          </a:stretch>
        </p:blipFill>
        <p:spPr>
          <a:xfrm>
            <a:off x="3712790" y="2475080"/>
            <a:ext cx="1846541" cy="1794823"/>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345A712-55D9-4157-9C57-EDB5004FD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922" y="4404383"/>
            <a:ext cx="1846541" cy="1794823"/>
          </a:xfrm>
          <a:prstGeom prst="rect">
            <a:avLst/>
          </a:prstGeom>
        </p:spPr>
      </p:pic>
      <p:pic>
        <p:nvPicPr>
          <p:cNvPr id="25" name="Picture 24" descr="A picture containing furniture, seat, table&#10;&#10;Description automatically generated">
            <a:extLst>
              <a:ext uri="{FF2B5EF4-FFF2-40B4-BE49-F238E27FC236}">
                <a16:creationId xmlns:a16="http://schemas.microsoft.com/office/drawing/2014/main" id="{84DA212C-B712-4314-9F22-5F447A112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279" y="4425005"/>
            <a:ext cx="1774201" cy="1774201"/>
          </a:xfrm>
          <a:prstGeom prst="rect">
            <a:avLst/>
          </a:prstGeom>
        </p:spPr>
      </p:pic>
      <p:pic>
        <p:nvPicPr>
          <p:cNvPr id="27" name="Picture 26" descr="Diagram&#10;&#10;Description automatically generated">
            <a:extLst>
              <a:ext uri="{FF2B5EF4-FFF2-40B4-BE49-F238E27FC236}">
                <a16:creationId xmlns:a16="http://schemas.microsoft.com/office/drawing/2014/main" id="{D57BB73A-36C5-4503-94E1-C83B3763C5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087" y="4435960"/>
            <a:ext cx="1774202" cy="1805781"/>
          </a:xfrm>
          <a:prstGeom prst="rect">
            <a:avLst/>
          </a:prstGeom>
        </p:spPr>
      </p:pic>
      <p:pic>
        <p:nvPicPr>
          <p:cNvPr id="29" name="Picture 28" descr="A picture containing wall, person, indoor&#10;&#10;Description automatically generated">
            <a:extLst>
              <a:ext uri="{FF2B5EF4-FFF2-40B4-BE49-F238E27FC236}">
                <a16:creationId xmlns:a16="http://schemas.microsoft.com/office/drawing/2014/main" id="{052CD7AF-BFC2-4F15-B8FD-5D70A55661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4922" y="494059"/>
            <a:ext cx="1846541" cy="1846541"/>
          </a:xfrm>
          <a:prstGeom prst="rect">
            <a:avLst/>
          </a:prstGeom>
        </p:spPr>
      </p:pic>
      <p:sp>
        <p:nvSpPr>
          <p:cNvPr id="3" name="TextBox 2">
            <a:extLst>
              <a:ext uri="{FF2B5EF4-FFF2-40B4-BE49-F238E27FC236}">
                <a16:creationId xmlns:a16="http://schemas.microsoft.com/office/drawing/2014/main" id="{2A8BC243-D966-453C-8BB8-1B11987B13EC}"/>
              </a:ext>
            </a:extLst>
          </p:cNvPr>
          <p:cNvSpPr txBox="1"/>
          <p:nvPr/>
        </p:nvSpPr>
        <p:spPr>
          <a:xfrm>
            <a:off x="7629893" y="1047997"/>
            <a:ext cx="559769"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11" name="TextBox 10">
            <a:extLst>
              <a:ext uri="{FF2B5EF4-FFF2-40B4-BE49-F238E27FC236}">
                <a16:creationId xmlns:a16="http://schemas.microsoft.com/office/drawing/2014/main" id="{15A1B455-F86F-48BD-A957-840AAA0DD834}"/>
              </a:ext>
            </a:extLst>
          </p:cNvPr>
          <p:cNvSpPr txBox="1"/>
          <p:nvPr/>
        </p:nvSpPr>
        <p:spPr>
          <a:xfrm>
            <a:off x="4159485" y="31484"/>
            <a:ext cx="902811"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媒体传播</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Media</a:t>
            </a:r>
          </a:p>
        </p:txBody>
      </p:sp>
      <p:sp>
        <p:nvSpPr>
          <p:cNvPr id="12" name="TextBox 11">
            <a:extLst>
              <a:ext uri="{FF2B5EF4-FFF2-40B4-BE49-F238E27FC236}">
                <a16:creationId xmlns:a16="http://schemas.microsoft.com/office/drawing/2014/main" id="{62E8BCEF-615C-4930-92F3-CBA771A6E22D}"/>
              </a:ext>
            </a:extLst>
          </p:cNvPr>
          <p:cNvSpPr txBox="1"/>
          <p:nvPr/>
        </p:nvSpPr>
        <p:spPr>
          <a:xfrm>
            <a:off x="6035443" y="6287905"/>
            <a:ext cx="1025611"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Product</a:t>
            </a:r>
          </a:p>
        </p:txBody>
      </p:sp>
      <p:sp>
        <p:nvSpPr>
          <p:cNvPr id="35" name="TextBox 8">
            <a:extLst>
              <a:ext uri="{FF2B5EF4-FFF2-40B4-BE49-F238E27FC236}">
                <a16:creationId xmlns:a16="http://schemas.microsoft.com/office/drawing/2014/main" id="{97352F19-E44C-46A7-8656-89BE03E9C292}"/>
              </a:ext>
            </a:extLst>
          </p:cNvPr>
          <p:cNvSpPr txBox="1"/>
          <p:nvPr/>
        </p:nvSpPr>
        <p:spPr>
          <a:xfrm flipH="1">
            <a:off x="7564754" y="3244334"/>
            <a:ext cx="756955"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剪辑</a:t>
            </a:r>
            <a:r>
              <a:rPr lang="en-US" sz="1200" dirty="0">
                <a:solidFill>
                  <a:srgbClr val="0070C0"/>
                </a:solidFill>
              </a:rPr>
              <a:t>Splice</a:t>
            </a:r>
          </a:p>
        </p:txBody>
      </p:sp>
      <p:sp>
        <p:nvSpPr>
          <p:cNvPr id="36" name="TextBox 8">
            <a:extLst>
              <a:ext uri="{FF2B5EF4-FFF2-40B4-BE49-F238E27FC236}">
                <a16:creationId xmlns:a16="http://schemas.microsoft.com/office/drawing/2014/main" id="{1E269509-6AF4-4FFA-A2F8-264E0E0601C4}"/>
              </a:ext>
            </a:extLst>
          </p:cNvPr>
          <p:cNvSpPr txBox="1"/>
          <p:nvPr/>
        </p:nvSpPr>
        <p:spPr>
          <a:xfrm flipH="1">
            <a:off x="810344" y="3244334"/>
            <a:ext cx="756955"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剪辑</a:t>
            </a:r>
            <a:r>
              <a:rPr lang="en-US" sz="1200" dirty="0">
                <a:solidFill>
                  <a:srgbClr val="0070C0"/>
                </a:solidFill>
              </a:rPr>
              <a:t>Splice</a:t>
            </a:r>
          </a:p>
        </p:txBody>
      </p:sp>
      <p:sp>
        <p:nvSpPr>
          <p:cNvPr id="37" name="TextBox 2">
            <a:extLst>
              <a:ext uri="{FF2B5EF4-FFF2-40B4-BE49-F238E27FC236}">
                <a16:creationId xmlns:a16="http://schemas.microsoft.com/office/drawing/2014/main" id="{3EE99E57-07D9-44D1-8F88-BF5F1FCB814E}"/>
              </a:ext>
            </a:extLst>
          </p:cNvPr>
          <p:cNvSpPr txBox="1"/>
          <p:nvPr/>
        </p:nvSpPr>
        <p:spPr>
          <a:xfrm>
            <a:off x="4328307" y="6287905"/>
            <a:ext cx="559769"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Mood</a:t>
            </a:r>
          </a:p>
        </p:txBody>
      </p:sp>
      <p:sp>
        <p:nvSpPr>
          <p:cNvPr id="38" name="TextBox 11">
            <a:extLst>
              <a:ext uri="{FF2B5EF4-FFF2-40B4-BE49-F238E27FC236}">
                <a16:creationId xmlns:a16="http://schemas.microsoft.com/office/drawing/2014/main" id="{EC2ED13A-F2AE-4B93-B7F2-530CA2DA8379}"/>
              </a:ext>
            </a:extLst>
          </p:cNvPr>
          <p:cNvSpPr txBox="1"/>
          <p:nvPr/>
        </p:nvSpPr>
        <p:spPr>
          <a:xfrm>
            <a:off x="2117550" y="6287905"/>
            <a:ext cx="1025611"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Product</a:t>
            </a:r>
          </a:p>
        </p:txBody>
      </p:sp>
      <p:sp>
        <p:nvSpPr>
          <p:cNvPr id="39" name="TextBox 11">
            <a:extLst>
              <a:ext uri="{FF2B5EF4-FFF2-40B4-BE49-F238E27FC236}">
                <a16:creationId xmlns:a16="http://schemas.microsoft.com/office/drawing/2014/main" id="{6ACB7716-E3C9-46B4-AC44-538E724C6233}"/>
              </a:ext>
            </a:extLst>
          </p:cNvPr>
          <p:cNvSpPr txBox="1"/>
          <p:nvPr/>
        </p:nvSpPr>
        <p:spPr>
          <a:xfrm>
            <a:off x="676017" y="1171107"/>
            <a:ext cx="1025611"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Product</a:t>
            </a:r>
          </a:p>
        </p:txBody>
      </p:sp>
      <p:sp>
        <p:nvSpPr>
          <p:cNvPr id="30" name="TextBox 29">
            <a:extLst>
              <a:ext uri="{FF2B5EF4-FFF2-40B4-BE49-F238E27FC236}">
                <a16:creationId xmlns:a16="http://schemas.microsoft.com/office/drawing/2014/main" id="{AC7B8FC6-D5C3-40B8-A4CA-E0138378F243}"/>
              </a:ext>
            </a:extLst>
          </p:cNvPr>
          <p:cNvSpPr txBox="1"/>
          <p:nvPr/>
        </p:nvSpPr>
        <p:spPr>
          <a:xfrm>
            <a:off x="9928547" y="1312088"/>
            <a:ext cx="434208" cy="707886"/>
          </a:xfrm>
          <a:prstGeom prst="rect">
            <a:avLst/>
          </a:prstGeom>
          <a:noFill/>
        </p:spPr>
        <p:txBody>
          <a:bodyPr wrap="square">
            <a:spAutoFit/>
          </a:bodyPr>
          <a:lstStyle/>
          <a:p>
            <a:r>
              <a:rPr lang="en-US" sz="4000" b="1" dirty="0"/>
              <a:t>9</a:t>
            </a:r>
          </a:p>
        </p:txBody>
      </p:sp>
      <p:sp>
        <p:nvSpPr>
          <p:cNvPr id="31" name="Rectangle 30">
            <a:extLst>
              <a:ext uri="{FF2B5EF4-FFF2-40B4-BE49-F238E27FC236}">
                <a16:creationId xmlns:a16="http://schemas.microsoft.com/office/drawing/2014/main" id="{43A5B737-82D3-439D-9279-7AD09BDAEE49}"/>
              </a:ext>
            </a:extLst>
          </p:cNvPr>
          <p:cNvSpPr/>
          <p:nvPr/>
        </p:nvSpPr>
        <p:spPr>
          <a:xfrm>
            <a:off x="3680034" y="2481512"/>
            <a:ext cx="1846541" cy="1846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7EAE57-9D02-4387-922B-CA4257877D8C}"/>
              </a:ext>
            </a:extLst>
          </p:cNvPr>
          <p:cNvSpPr/>
          <p:nvPr/>
        </p:nvSpPr>
        <p:spPr>
          <a:xfrm>
            <a:off x="8898132" y="1260433"/>
            <a:ext cx="787180" cy="82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EE4341-8326-4E80-84EB-A12A08807077}"/>
              </a:ext>
            </a:extLst>
          </p:cNvPr>
          <p:cNvSpPr/>
          <p:nvPr/>
        </p:nvSpPr>
        <p:spPr>
          <a:xfrm>
            <a:off x="9745269" y="1268251"/>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61616FA-5427-48CA-BCD8-C9F2B59DED98}"/>
              </a:ext>
            </a:extLst>
          </p:cNvPr>
          <p:cNvSpPr/>
          <p:nvPr/>
        </p:nvSpPr>
        <p:spPr>
          <a:xfrm>
            <a:off x="9744140" y="2139483"/>
            <a:ext cx="796662" cy="82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2BFCEA-5FF7-4130-AFF1-BCDE1471F7CD}"/>
              </a:ext>
            </a:extLst>
          </p:cNvPr>
          <p:cNvSpPr/>
          <p:nvPr/>
        </p:nvSpPr>
        <p:spPr>
          <a:xfrm>
            <a:off x="8890685" y="2141236"/>
            <a:ext cx="787180" cy="82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E7DBB09-7BF8-4D5D-A56E-83599F3C89C7}"/>
              </a:ext>
            </a:extLst>
          </p:cNvPr>
          <p:cNvSpPr/>
          <p:nvPr/>
        </p:nvSpPr>
        <p:spPr>
          <a:xfrm>
            <a:off x="8884119" y="379837"/>
            <a:ext cx="787180" cy="82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DA4C0E-E6D2-4620-BDDA-8F550DDDBC44}"/>
              </a:ext>
            </a:extLst>
          </p:cNvPr>
          <p:cNvSpPr/>
          <p:nvPr/>
        </p:nvSpPr>
        <p:spPr>
          <a:xfrm>
            <a:off x="9745898" y="381993"/>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EFD0D31-CC88-4389-A88F-C509E1D9735D}"/>
              </a:ext>
            </a:extLst>
          </p:cNvPr>
          <p:cNvSpPr/>
          <p:nvPr/>
        </p:nvSpPr>
        <p:spPr>
          <a:xfrm>
            <a:off x="10617158" y="379837"/>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DEAE693-E0F9-4310-BEA8-66C851D79121}"/>
              </a:ext>
            </a:extLst>
          </p:cNvPr>
          <p:cNvSpPr/>
          <p:nvPr/>
        </p:nvSpPr>
        <p:spPr>
          <a:xfrm>
            <a:off x="10617158" y="1258738"/>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DAAA856-223B-462B-917E-60B195C826A6}"/>
              </a:ext>
            </a:extLst>
          </p:cNvPr>
          <p:cNvSpPr/>
          <p:nvPr/>
        </p:nvSpPr>
        <p:spPr>
          <a:xfrm>
            <a:off x="10607077" y="2135529"/>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807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781AE-5F4D-4424-9780-FB0F8802907E}"/>
              </a:ext>
            </a:extLst>
          </p:cNvPr>
          <p:cNvPicPr>
            <a:picLocks noChangeAspect="1"/>
          </p:cNvPicPr>
          <p:nvPr/>
        </p:nvPicPr>
        <p:blipFill>
          <a:blip r:embed="rId2"/>
          <a:stretch>
            <a:fillRect/>
          </a:stretch>
        </p:blipFill>
        <p:spPr>
          <a:xfrm>
            <a:off x="4969869" y="456217"/>
            <a:ext cx="1868865" cy="1859807"/>
          </a:xfrm>
          <a:prstGeom prst="rect">
            <a:avLst/>
          </a:prstGeom>
        </p:spPr>
      </p:pic>
      <p:pic>
        <p:nvPicPr>
          <p:cNvPr id="7" name="Picture 6" descr="A picture containing chain&#10;&#10;Description automatically generated">
            <a:extLst>
              <a:ext uri="{FF2B5EF4-FFF2-40B4-BE49-F238E27FC236}">
                <a16:creationId xmlns:a16="http://schemas.microsoft.com/office/drawing/2014/main" id="{2E8CE6F9-EA9C-4351-8694-2CCCC4A92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0" y="447160"/>
            <a:ext cx="1868864" cy="1868864"/>
          </a:xfrm>
          <a:prstGeom prst="rect">
            <a:avLst/>
          </a:prstGeom>
        </p:spPr>
      </p:pic>
      <p:pic>
        <p:nvPicPr>
          <p:cNvPr id="9" name="Picture 8" descr="A close-up of a lamp&#10;&#10;Description automatically generated with low confidence">
            <a:extLst>
              <a:ext uri="{FF2B5EF4-FFF2-40B4-BE49-F238E27FC236}">
                <a16:creationId xmlns:a16="http://schemas.microsoft.com/office/drawing/2014/main" id="{EA52D600-770D-4E81-91C8-632A498DD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970" y="447160"/>
            <a:ext cx="1868864" cy="1868864"/>
          </a:xfrm>
          <a:prstGeom prst="rect">
            <a:avLst/>
          </a:prstGeom>
        </p:spPr>
      </p:pic>
      <p:pic>
        <p:nvPicPr>
          <p:cNvPr id="11" name="Picture 10">
            <a:extLst>
              <a:ext uri="{FF2B5EF4-FFF2-40B4-BE49-F238E27FC236}">
                <a16:creationId xmlns:a16="http://schemas.microsoft.com/office/drawing/2014/main" id="{533A9A8E-576D-4D72-9F07-26937F7F8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920" y="2407766"/>
            <a:ext cx="1868864" cy="1868864"/>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9ABE4D46-7150-4FAE-91C2-DDAE13829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9970" y="2390884"/>
            <a:ext cx="1868864" cy="1868864"/>
          </a:xfrm>
          <a:prstGeom prst="rect">
            <a:avLst/>
          </a:prstGeom>
        </p:spPr>
      </p:pic>
      <p:pic>
        <p:nvPicPr>
          <p:cNvPr id="15" name="Picture 14" descr="A picture containing text, case, accessory&#10;&#10;Description automatically generated">
            <a:extLst>
              <a:ext uri="{FF2B5EF4-FFF2-40B4-BE49-F238E27FC236}">
                <a16:creationId xmlns:a16="http://schemas.microsoft.com/office/drawing/2014/main" id="{C50EC168-1A93-4952-B074-C59250515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9869" y="2390884"/>
            <a:ext cx="1868864" cy="1868864"/>
          </a:xfrm>
          <a:prstGeom prst="rect">
            <a:avLst/>
          </a:prstGeom>
        </p:spPr>
      </p:pic>
      <p:pic>
        <p:nvPicPr>
          <p:cNvPr id="17" name="Picture 16" descr="A mannequin wearing a dress&#10;&#10;Description automatically generated with medium confidence">
            <a:extLst>
              <a:ext uri="{FF2B5EF4-FFF2-40B4-BE49-F238E27FC236}">
                <a16:creationId xmlns:a16="http://schemas.microsoft.com/office/drawing/2014/main" id="{22C32F3D-D2AD-470C-84F4-EE928A81F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1685" y="4368372"/>
            <a:ext cx="1868864" cy="1868864"/>
          </a:xfrm>
          <a:prstGeom prst="rect">
            <a:avLst/>
          </a:prstGeom>
        </p:spPr>
      </p:pic>
      <p:pic>
        <p:nvPicPr>
          <p:cNvPr id="19" name="Picture 18">
            <a:extLst>
              <a:ext uri="{FF2B5EF4-FFF2-40B4-BE49-F238E27FC236}">
                <a16:creationId xmlns:a16="http://schemas.microsoft.com/office/drawing/2014/main" id="{F67890E9-C377-47F8-A1B9-86F5A380FC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3502" y="4368372"/>
            <a:ext cx="1868864" cy="1868864"/>
          </a:xfrm>
          <a:prstGeom prst="rect">
            <a:avLst/>
          </a:prstGeom>
        </p:spPr>
      </p:pic>
      <p:pic>
        <p:nvPicPr>
          <p:cNvPr id="21" name="Picture 20" descr="A picture containing person, bag&#10;&#10;Description automatically generated">
            <a:extLst>
              <a:ext uri="{FF2B5EF4-FFF2-40B4-BE49-F238E27FC236}">
                <a16:creationId xmlns:a16="http://schemas.microsoft.com/office/drawing/2014/main" id="{930B3E46-3163-484C-9A23-8D6449E811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9869" y="4368372"/>
            <a:ext cx="1868865" cy="1868865"/>
          </a:xfrm>
          <a:prstGeom prst="rect">
            <a:avLst/>
          </a:prstGeom>
        </p:spPr>
      </p:pic>
      <p:sp>
        <p:nvSpPr>
          <p:cNvPr id="6" name="TextBox 5">
            <a:extLst>
              <a:ext uri="{FF2B5EF4-FFF2-40B4-BE49-F238E27FC236}">
                <a16:creationId xmlns:a16="http://schemas.microsoft.com/office/drawing/2014/main" id="{CF0A0508-144E-4572-8475-C188648D27C2}"/>
              </a:ext>
            </a:extLst>
          </p:cNvPr>
          <p:cNvSpPr txBox="1"/>
          <p:nvPr/>
        </p:nvSpPr>
        <p:spPr>
          <a:xfrm>
            <a:off x="7621643" y="6312096"/>
            <a:ext cx="585418"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穿搭</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  Look</a:t>
            </a:r>
            <a:r>
              <a:rPr lang="en-US" sz="1100" dirty="0"/>
              <a:t> </a:t>
            </a:r>
          </a:p>
        </p:txBody>
      </p:sp>
      <p:sp>
        <p:nvSpPr>
          <p:cNvPr id="18" name="TextBox 2">
            <a:extLst>
              <a:ext uri="{FF2B5EF4-FFF2-40B4-BE49-F238E27FC236}">
                <a16:creationId xmlns:a16="http://schemas.microsoft.com/office/drawing/2014/main" id="{36F6C27A-E6A9-4640-8D8B-3A743550F980}"/>
              </a:ext>
            </a:extLst>
          </p:cNvPr>
          <p:cNvSpPr txBox="1"/>
          <p:nvPr/>
        </p:nvSpPr>
        <p:spPr>
          <a:xfrm>
            <a:off x="4058919" y="3086789"/>
            <a:ext cx="769763" cy="477054"/>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参考图</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100" dirty="0">
                <a:solidFill>
                  <a:srgbClr val="0070C0"/>
                </a:solidFill>
              </a:rPr>
              <a:t>Reference</a:t>
            </a:r>
          </a:p>
        </p:txBody>
      </p:sp>
      <p:sp>
        <p:nvSpPr>
          <p:cNvPr id="20" name="TextBox 10">
            <a:extLst>
              <a:ext uri="{FF2B5EF4-FFF2-40B4-BE49-F238E27FC236}">
                <a16:creationId xmlns:a16="http://schemas.microsoft.com/office/drawing/2014/main" id="{41F5A6E9-0CEE-41F5-A82A-93491F9990A9}"/>
              </a:ext>
            </a:extLst>
          </p:cNvPr>
          <p:cNvSpPr txBox="1"/>
          <p:nvPr/>
        </p:nvSpPr>
        <p:spPr>
          <a:xfrm>
            <a:off x="3925872" y="1135370"/>
            <a:ext cx="902811"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媒体传播</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Media</a:t>
            </a:r>
          </a:p>
        </p:txBody>
      </p:sp>
      <p:sp>
        <p:nvSpPr>
          <p:cNvPr id="22" name="TextBox 11">
            <a:extLst>
              <a:ext uri="{FF2B5EF4-FFF2-40B4-BE49-F238E27FC236}">
                <a16:creationId xmlns:a16="http://schemas.microsoft.com/office/drawing/2014/main" id="{3A36C7C5-00F4-4D1C-8255-635F82C57C24}"/>
              </a:ext>
            </a:extLst>
          </p:cNvPr>
          <p:cNvSpPr txBox="1"/>
          <p:nvPr/>
        </p:nvSpPr>
        <p:spPr>
          <a:xfrm>
            <a:off x="7840146" y="-11823"/>
            <a:ext cx="1025611"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Product</a:t>
            </a:r>
          </a:p>
        </p:txBody>
      </p:sp>
      <p:sp>
        <p:nvSpPr>
          <p:cNvPr id="23" name="TextBox 10">
            <a:extLst>
              <a:ext uri="{FF2B5EF4-FFF2-40B4-BE49-F238E27FC236}">
                <a16:creationId xmlns:a16="http://schemas.microsoft.com/office/drawing/2014/main" id="{5E01C4B9-7A45-4FE4-A023-478294F1F057}"/>
              </a:ext>
            </a:extLst>
          </p:cNvPr>
          <p:cNvSpPr txBox="1"/>
          <p:nvPr/>
        </p:nvSpPr>
        <p:spPr>
          <a:xfrm>
            <a:off x="3925872" y="5056582"/>
            <a:ext cx="902811"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媒体传播</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Media</a:t>
            </a:r>
          </a:p>
        </p:txBody>
      </p:sp>
      <p:sp>
        <p:nvSpPr>
          <p:cNvPr id="24" name="TextBox 10">
            <a:extLst>
              <a:ext uri="{FF2B5EF4-FFF2-40B4-BE49-F238E27FC236}">
                <a16:creationId xmlns:a16="http://schemas.microsoft.com/office/drawing/2014/main" id="{D19AF1D5-0C41-4653-80B0-BDE1A0FF5C11}"/>
              </a:ext>
            </a:extLst>
          </p:cNvPr>
          <p:cNvSpPr txBox="1"/>
          <p:nvPr/>
        </p:nvSpPr>
        <p:spPr>
          <a:xfrm>
            <a:off x="9496528" y="6312096"/>
            <a:ext cx="902811" cy="492443"/>
          </a:xfrm>
          <a:prstGeom prst="rect">
            <a:avLst/>
          </a:prstGeom>
          <a:noFill/>
        </p:spPr>
        <p:txBody>
          <a:bodyPr wrap="non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媒体传播</a:t>
            </a: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Media</a:t>
            </a:r>
          </a:p>
        </p:txBody>
      </p:sp>
      <p:sp>
        <p:nvSpPr>
          <p:cNvPr id="25" name="TextBox 8">
            <a:extLst>
              <a:ext uri="{FF2B5EF4-FFF2-40B4-BE49-F238E27FC236}">
                <a16:creationId xmlns:a16="http://schemas.microsoft.com/office/drawing/2014/main" id="{D84A16E7-8DA8-4F63-A0D8-88CB1FB34ACF}"/>
              </a:ext>
            </a:extLst>
          </p:cNvPr>
          <p:cNvSpPr txBox="1"/>
          <p:nvPr/>
        </p:nvSpPr>
        <p:spPr>
          <a:xfrm flipH="1">
            <a:off x="10882366" y="2161544"/>
            <a:ext cx="756955" cy="492443"/>
          </a:xfrm>
          <a:prstGeom prst="rect">
            <a:avLst/>
          </a:prstGeom>
          <a:noFill/>
        </p:spPr>
        <p:txBody>
          <a:bodyPr wrap="square" rtlCol="0">
            <a:spAutoFit/>
          </a:bodyPr>
          <a:lstStyle/>
          <a:p>
            <a:pPr algn="ctr"/>
            <a:r>
              <a:rPr lang="zh-CN" altLang="en-US" sz="1400" b="1" dirty="0">
                <a:solidFill>
                  <a:srgbClr val="0070C0"/>
                </a:solidFill>
                <a:latin typeface="方正中等线_GBK" panose="03000509000000000000" pitchFamily="65" charset="-122"/>
                <a:ea typeface="方正中等线_GBK" panose="03000509000000000000" pitchFamily="65" charset="-122"/>
              </a:rPr>
              <a:t>剪辑</a:t>
            </a:r>
            <a:r>
              <a:rPr lang="en-US" sz="1200" dirty="0">
                <a:solidFill>
                  <a:srgbClr val="0070C0"/>
                </a:solidFill>
              </a:rPr>
              <a:t>Splice</a:t>
            </a:r>
          </a:p>
        </p:txBody>
      </p:sp>
      <p:sp>
        <p:nvSpPr>
          <p:cNvPr id="30" name="TextBox 11">
            <a:extLst>
              <a:ext uri="{FF2B5EF4-FFF2-40B4-BE49-F238E27FC236}">
                <a16:creationId xmlns:a16="http://schemas.microsoft.com/office/drawing/2014/main" id="{F6B6D551-5264-404D-8CD3-A43EEDCB4A0F}"/>
              </a:ext>
            </a:extLst>
          </p:cNvPr>
          <p:cNvSpPr txBox="1"/>
          <p:nvPr/>
        </p:nvSpPr>
        <p:spPr>
          <a:xfrm>
            <a:off x="559449" y="3819106"/>
            <a:ext cx="2619050" cy="2492990"/>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您可以使用多种方式来创建微信朋友圈的页面。</a:t>
            </a:r>
            <a:endParaRPr lang="en-US" altLang="zh-CN" sz="1200" b="1" dirty="0">
              <a:latin typeface="方正中等线_GBK" panose="03000509000000000000" pitchFamily="65" charset="-122"/>
              <a:ea typeface="方正中等线_GBK" panose="03000509000000000000" pitchFamily="65" charset="-122"/>
            </a:endParaRPr>
          </a:p>
          <a:p>
            <a:r>
              <a:rPr lang="en-US" sz="1200" dirty="0"/>
              <a:t>You can use a variety of ways to create your WeChat moment page. </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添加一段拼接剪辑的照片可以增加一个“视觉焦点”，从本质上帮助你专注于想要销售的产品。</a:t>
            </a:r>
            <a:endParaRPr lang="en-US" altLang="zh-CN" sz="1200" b="1" dirty="0">
              <a:latin typeface="方正中等线_GBK" panose="03000509000000000000" pitchFamily="65" charset="-122"/>
              <a:ea typeface="方正中等线_GBK" panose="03000509000000000000" pitchFamily="65" charset="-122"/>
            </a:endParaRPr>
          </a:p>
          <a:p>
            <a:r>
              <a:rPr lang="en-US" sz="1200" dirty="0"/>
              <a:t>Adding a section of spliced photo can add a “visual break”, which can essentially help you to focus on selling the desired product. </a:t>
            </a:r>
          </a:p>
          <a:p>
            <a:pPr algn="ctr"/>
            <a:endParaRPr lang="zh-CN" altLang="en-US" sz="1200" b="1" dirty="0">
              <a:latin typeface="方正中等线_GBK" panose="03000509000000000000" pitchFamily="65" charset="-122"/>
              <a:ea typeface="方正中等线_GBK" panose="03000509000000000000" pitchFamily="65" charset="-122"/>
            </a:endParaRPr>
          </a:p>
        </p:txBody>
      </p:sp>
      <p:sp>
        <p:nvSpPr>
          <p:cNvPr id="27" name="TextBox 26">
            <a:extLst>
              <a:ext uri="{FF2B5EF4-FFF2-40B4-BE49-F238E27FC236}">
                <a16:creationId xmlns:a16="http://schemas.microsoft.com/office/drawing/2014/main" id="{33FB8013-D2E4-40BB-8301-BE5C79D17095}"/>
              </a:ext>
            </a:extLst>
          </p:cNvPr>
          <p:cNvSpPr txBox="1"/>
          <p:nvPr/>
        </p:nvSpPr>
        <p:spPr>
          <a:xfrm>
            <a:off x="1688067" y="1302292"/>
            <a:ext cx="475090" cy="707886"/>
          </a:xfrm>
          <a:prstGeom prst="rect">
            <a:avLst/>
          </a:prstGeom>
          <a:noFill/>
        </p:spPr>
        <p:txBody>
          <a:bodyPr wrap="square">
            <a:spAutoFit/>
          </a:bodyPr>
          <a:lstStyle/>
          <a:p>
            <a:r>
              <a:rPr lang="en-US" sz="4000" b="1" dirty="0"/>
              <a:t>9</a:t>
            </a:r>
          </a:p>
        </p:txBody>
      </p:sp>
      <p:sp>
        <p:nvSpPr>
          <p:cNvPr id="28" name="Rectangle 27">
            <a:extLst>
              <a:ext uri="{FF2B5EF4-FFF2-40B4-BE49-F238E27FC236}">
                <a16:creationId xmlns:a16="http://schemas.microsoft.com/office/drawing/2014/main" id="{FA6F4769-EBCB-45C2-A94F-58C6B7F2F6DF}"/>
              </a:ext>
            </a:extLst>
          </p:cNvPr>
          <p:cNvSpPr/>
          <p:nvPr/>
        </p:nvSpPr>
        <p:spPr>
          <a:xfrm>
            <a:off x="641109" y="362846"/>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9C07CC-C68A-479B-9A17-7CC6BE9D25A2}"/>
              </a:ext>
            </a:extLst>
          </p:cNvPr>
          <p:cNvSpPr/>
          <p:nvPr/>
        </p:nvSpPr>
        <p:spPr>
          <a:xfrm>
            <a:off x="1520861" y="1248767"/>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B4EDFEE-BF63-4A9D-8C62-4E1BCDB24022}"/>
              </a:ext>
            </a:extLst>
          </p:cNvPr>
          <p:cNvSpPr/>
          <p:nvPr/>
        </p:nvSpPr>
        <p:spPr>
          <a:xfrm>
            <a:off x="641109" y="1248767"/>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3F9903B-FB15-485B-8528-C511C90B7267}"/>
              </a:ext>
            </a:extLst>
          </p:cNvPr>
          <p:cNvSpPr/>
          <p:nvPr/>
        </p:nvSpPr>
        <p:spPr>
          <a:xfrm>
            <a:off x="1515831" y="2112094"/>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7F0601-CF9D-40CB-87BE-95C36375FDBE}"/>
              </a:ext>
            </a:extLst>
          </p:cNvPr>
          <p:cNvSpPr/>
          <p:nvPr/>
        </p:nvSpPr>
        <p:spPr>
          <a:xfrm>
            <a:off x="654690" y="2118249"/>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E801B-0B50-44D0-BDF1-1F7DD3CCD61E}"/>
              </a:ext>
            </a:extLst>
          </p:cNvPr>
          <p:cNvSpPr/>
          <p:nvPr/>
        </p:nvSpPr>
        <p:spPr>
          <a:xfrm>
            <a:off x="2381838" y="1248767"/>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0768E62-0B75-4CE4-8D74-0DF8D53C37B4}"/>
              </a:ext>
            </a:extLst>
          </p:cNvPr>
          <p:cNvSpPr/>
          <p:nvPr/>
        </p:nvSpPr>
        <p:spPr>
          <a:xfrm>
            <a:off x="1506950" y="360652"/>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F74D3AD-7A0B-4F55-827F-B383622AB844}"/>
              </a:ext>
            </a:extLst>
          </p:cNvPr>
          <p:cNvSpPr/>
          <p:nvPr/>
        </p:nvSpPr>
        <p:spPr>
          <a:xfrm>
            <a:off x="2383086" y="373819"/>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DD24863-ED37-4C90-AB79-D7E9C6290227}"/>
              </a:ext>
            </a:extLst>
          </p:cNvPr>
          <p:cNvSpPr/>
          <p:nvPr/>
        </p:nvSpPr>
        <p:spPr>
          <a:xfrm>
            <a:off x="2381838" y="2123715"/>
            <a:ext cx="796661" cy="81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55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hone in a box&#10;&#10;Description automatically generated with low confidence">
            <a:extLst>
              <a:ext uri="{FF2B5EF4-FFF2-40B4-BE49-F238E27FC236}">
                <a16:creationId xmlns:a16="http://schemas.microsoft.com/office/drawing/2014/main" id="{326D8FB9-EC7B-40FA-AC59-78B2866D6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3" y="1318103"/>
            <a:ext cx="1547194" cy="1547194"/>
          </a:xfrm>
          <a:prstGeom prst="rect">
            <a:avLst/>
          </a:prstGeom>
        </p:spPr>
      </p:pic>
      <p:pic>
        <p:nvPicPr>
          <p:cNvPr id="7" name="Picture 6" descr="A picture containing indoor, wall, bathroom, floor&#10;&#10;Description automatically generated">
            <a:extLst>
              <a:ext uri="{FF2B5EF4-FFF2-40B4-BE49-F238E27FC236}">
                <a16:creationId xmlns:a16="http://schemas.microsoft.com/office/drawing/2014/main" id="{F4A09780-A944-4492-B632-9C07C53C5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3" y="3042201"/>
            <a:ext cx="1547194" cy="1547194"/>
          </a:xfrm>
          <a:prstGeom prst="rect">
            <a:avLst/>
          </a:prstGeom>
        </p:spPr>
      </p:pic>
      <p:sp>
        <p:nvSpPr>
          <p:cNvPr id="10" name="TextBox 9">
            <a:extLst>
              <a:ext uri="{FF2B5EF4-FFF2-40B4-BE49-F238E27FC236}">
                <a16:creationId xmlns:a16="http://schemas.microsoft.com/office/drawing/2014/main" id="{10AE7667-3A9D-4CA5-B097-EDB66EAC2D98}"/>
              </a:ext>
            </a:extLst>
          </p:cNvPr>
          <p:cNvSpPr txBox="1"/>
          <p:nvPr/>
        </p:nvSpPr>
        <p:spPr>
          <a:xfrm>
            <a:off x="2520563" y="1400773"/>
            <a:ext cx="2814762" cy="1015663"/>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每个商店都会配备一个白色的灯箱用于产品的拍摄，以确保有一个白色的背景。</a:t>
            </a:r>
            <a:endParaRPr lang="en-US" sz="1200" b="1" dirty="0">
              <a:latin typeface="方正中等线_GBK" panose="03000509000000000000" pitchFamily="65" charset="-122"/>
              <a:ea typeface="方正中等线_GBK" panose="03000509000000000000" pitchFamily="65" charset="-122"/>
            </a:endParaRPr>
          </a:p>
          <a:p>
            <a:r>
              <a:rPr lang="en-US" sz="1200" dirty="0"/>
              <a:t>Each store will be equipped have a white light box for product shooting to make sure to have a white background</a:t>
            </a:r>
          </a:p>
        </p:txBody>
      </p:sp>
      <p:sp>
        <p:nvSpPr>
          <p:cNvPr id="12" name="TextBox 11">
            <a:extLst>
              <a:ext uri="{FF2B5EF4-FFF2-40B4-BE49-F238E27FC236}">
                <a16:creationId xmlns:a16="http://schemas.microsoft.com/office/drawing/2014/main" id="{04B4849C-E62D-49DF-9929-34EA745425F7}"/>
              </a:ext>
            </a:extLst>
          </p:cNvPr>
          <p:cNvSpPr txBox="1"/>
          <p:nvPr/>
        </p:nvSpPr>
        <p:spPr>
          <a:xfrm>
            <a:off x="2520563" y="3151541"/>
            <a:ext cx="2814762" cy="1015663"/>
          </a:xfrm>
          <a:prstGeom prst="rect">
            <a:avLst/>
          </a:prstGeom>
          <a:noFill/>
        </p:spPr>
        <p:txBody>
          <a:bodyPr wrap="square">
            <a:spAutoFit/>
          </a:bodyPr>
          <a:lstStyle/>
          <a:p>
            <a:r>
              <a:rPr lang="zh-CN" altLang="en-US" sz="1200" b="1" dirty="0">
                <a:ea typeface="方正中等线_GBK" panose="03000509000000000000"/>
              </a:rPr>
              <a:t>所有的自拍都要在有充足自然光线和镜子的试衣间内进行</a:t>
            </a:r>
            <a:endParaRPr lang="en-US" altLang="zh-CN" sz="1200" b="1" dirty="0">
              <a:ea typeface="方正中等线_GBK" panose="03000509000000000000"/>
            </a:endParaRPr>
          </a:p>
          <a:p>
            <a:r>
              <a:rPr lang="en-US" sz="1200" dirty="0"/>
              <a:t>All Selfies are to be taken place inside the fitting rooms where there are sufficient natural lighting and mirrors</a:t>
            </a:r>
          </a:p>
        </p:txBody>
      </p:sp>
      <p:sp>
        <p:nvSpPr>
          <p:cNvPr id="14" name="TextBox 13">
            <a:extLst>
              <a:ext uri="{FF2B5EF4-FFF2-40B4-BE49-F238E27FC236}">
                <a16:creationId xmlns:a16="http://schemas.microsoft.com/office/drawing/2014/main" id="{DADEB308-9547-4343-ABC5-AE3C0F198830}"/>
              </a:ext>
            </a:extLst>
          </p:cNvPr>
          <p:cNvSpPr txBox="1"/>
          <p:nvPr/>
        </p:nvSpPr>
        <p:spPr>
          <a:xfrm>
            <a:off x="7874918" y="1606952"/>
            <a:ext cx="2814762" cy="1015663"/>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所有的自拍都可以用手机遮住四分之三的脸，没有必要看任何面部的表情。</a:t>
            </a:r>
            <a:endParaRPr lang="en-US" sz="1200" b="1" dirty="0">
              <a:latin typeface="方正中等线_GBK" panose="03000509000000000000" pitchFamily="65" charset="-122"/>
              <a:ea typeface="方正中等线_GBK" panose="03000509000000000000" pitchFamily="65" charset="-122"/>
            </a:endParaRPr>
          </a:p>
          <a:p>
            <a:r>
              <a:rPr lang="en-US" sz="1200" dirty="0"/>
              <a:t>All selfies can be ¾ length with phone covering the face. No need to see any facial expressions. </a:t>
            </a:r>
          </a:p>
        </p:txBody>
      </p:sp>
      <p:pic>
        <p:nvPicPr>
          <p:cNvPr id="3" name="Picture 2" descr="A person taking a selfie in a mirror&#10;&#10;Description automatically generated">
            <a:extLst>
              <a:ext uri="{FF2B5EF4-FFF2-40B4-BE49-F238E27FC236}">
                <a16:creationId xmlns:a16="http://schemas.microsoft.com/office/drawing/2014/main" id="{D96435B6-8500-43AF-820A-107C5BF18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491" y="1318103"/>
            <a:ext cx="1547194" cy="1547194"/>
          </a:xfrm>
          <a:prstGeom prst="rect">
            <a:avLst/>
          </a:prstGeom>
        </p:spPr>
      </p:pic>
      <p:sp>
        <p:nvSpPr>
          <p:cNvPr id="4" name="TextBox 3">
            <a:extLst>
              <a:ext uri="{FF2B5EF4-FFF2-40B4-BE49-F238E27FC236}">
                <a16:creationId xmlns:a16="http://schemas.microsoft.com/office/drawing/2014/main" id="{1A25076B-11D5-4CDE-B89C-637DA25CE15A}"/>
              </a:ext>
            </a:extLst>
          </p:cNvPr>
          <p:cNvSpPr txBox="1"/>
          <p:nvPr/>
        </p:nvSpPr>
        <p:spPr>
          <a:xfrm>
            <a:off x="1903488" y="467903"/>
            <a:ext cx="8492005" cy="400110"/>
          </a:xfrm>
          <a:prstGeom prst="rect">
            <a:avLst/>
          </a:prstGeom>
          <a:noFill/>
        </p:spPr>
        <p:txBody>
          <a:bodyPr wrap="none" rtlCol="0">
            <a:spAutoFit/>
          </a:bodyPr>
          <a:lstStyle/>
          <a:p>
            <a:r>
              <a:rPr lang="en-US" sz="2000" dirty="0"/>
              <a:t>General Guidelines : Selfies / RTW / LG / Shoes / Accessories / Home / Furniture</a:t>
            </a:r>
          </a:p>
        </p:txBody>
      </p:sp>
      <p:pic>
        <p:nvPicPr>
          <p:cNvPr id="13" name="Picture 12" descr="A picture containing clothing, indoor, clothes&#10;&#10;Description automatically generated">
            <a:extLst>
              <a:ext uri="{FF2B5EF4-FFF2-40B4-BE49-F238E27FC236}">
                <a16:creationId xmlns:a16="http://schemas.microsoft.com/office/drawing/2014/main" id="{538C2724-203F-4DD7-AF72-89AE1381F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491" y="4766300"/>
            <a:ext cx="1547194" cy="1547194"/>
          </a:xfrm>
          <a:prstGeom prst="rect">
            <a:avLst/>
          </a:prstGeom>
        </p:spPr>
      </p:pic>
      <p:sp>
        <p:nvSpPr>
          <p:cNvPr id="15" name="TextBox 14">
            <a:extLst>
              <a:ext uri="{FF2B5EF4-FFF2-40B4-BE49-F238E27FC236}">
                <a16:creationId xmlns:a16="http://schemas.microsoft.com/office/drawing/2014/main" id="{E16EE44D-4526-4E45-A51B-86C2BCC3E8D4}"/>
              </a:ext>
            </a:extLst>
          </p:cNvPr>
          <p:cNvSpPr txBox="1"/>
          <p:nvPr/>
        </p:nvSpPr>
        <p:spPr>
          <a:xfrm>
            <a:off x="7868744" y="4847399"/>
            <a:ext cx="3605388" cy="1384995"/>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产品可以悬挂拍摄</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 必须使用</a:t>
            </a:r>
            <a:r>
              <a:rPr lang="en-US" altLang="zh-CN" sz="1200" b="1" dirty="0">
                <a:latin typeface="方正中等线_GBK" panose="03000509000000000000" pitchFamily="65" charset="-122"/>
                <a:ea typeface="方正中等线_GBK" panose="03000509000000000000" pitchFamily="65" charset="-122"/>
              </a:rPr>
              <a:t>SX</a:t>
            </a:r>
            <a:r>
              <a:rPr lang="zh-CN" altLang="en-US" sz="1200" b="1" dirty="0">
                <a:latin typeface="方正中等线_GBK" panose="03000509000000000000" pitchFamily="65" charset="-122"/>
                <a:ea typeface="方正中等线_GBK" panose="03000509000000000000" pitchFamily="65" charset="-122"/>
              </a:rPr>
              <a:t>的衣架</a:t>
            </a:r>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所有的纽扣都要扣好</a:t>
            </a:r>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在任何时候都应该使用实体墙（白色</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米白色）作为背景进行拍摄</a:t>
            </a:r>
            <a:endParaRPr lang="en-US" altLang="zh-CN" sz="1200" b="1" dirty="0">
              <a:latin typeface="方正中等线_GBK" panose="03000509000000000000" pitchFamily="65" charset="-122"/>
              <a:ea typeface="方正中等线_GBK" panose="03000509000000000000" pitchFamily="65" charset="-122"/>
            </a:endParaRPr>
          </a:p>
          <a:p>
            <a:r>
              <a:rPr lang="en-US" sz="1200" dirty="0"/>
              <a:t>Products can be hung, must use SX hanger. All buttons should be fastened. A solid (off-white) wall should be used at all times</a:t>
            </a:r>
          </a:p>
        </p:txBody>
      </p:sp>
      <p:pic>
        <p:nvPicPr>
          <p:cNvPr id="27" name="Picture 26">
            <a:extLst>
              <a:ext uri="{FF2B5EF4-FFF2-40B4-BE49-F238E27FC236}">
                <a16:creationId xmlns:a16="http://schemas.microsoft.com/office/drawing/2014/main" id="{938E47EE-1CF2-479B-986B-028F3AD39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3" y="4766299"/>
            <a:ext cx="1547194" cy="1505351"/>
          </a:xfrm>
          <a:prstGeom prst="rect">
            <a:avLst/>
          </a:prstGeom>
        </p:spPr>
      </p:pic>
      <p:sp>
        <p:nvSpPr>
          <p:cNvPr id="29" name="TextBox 28">
            <a:extLst>
              <a:ext uri="{FF2B5EF4-FFF2-40B4-BE49-F238E27FC236}">
                <a16:creationId xmlns:a16="http://schemas.microsoft.com/office/drawing/2014/main" id="{E44BE73F-3B46-4807-B218-8D5B5541CDC4}"/>
              </a:ext>
            </a:extLst>
          </p:cNvPr>
          <p:cNvSpPr txBox="1"/>
          <p:nvPr/>
        </p:nvSpPr>
        <p:spPr>
          <a:xfrm>
            <a:off x="2520562" y="5195808"/>
            <a:ext cx="2814762" cy="646331"/>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用白色</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米白色面料做背后</a:t>
            </a:r>
            <a:endParaRPr lang="en-US" sz="1200" b="1" dirty="0">
              <a:ea typeface="方正中等线_GBK" panose="03000509000000000000"/>
            </a:endParaRPr>
          </a:p>
          <a:p>
            <a:r>
              <a:rPr lang="en-US" sz="1200" dirty="0"/>
              <a:t>Use white / off white fabric as background props </a:t>
            </a:r>
          </a:p>
        </p:txBody>
      </p:sp>
      <p:pic>
        <p:nvPicPr>
          <p:cNvPr id="30" name="Picture 29" descr="A person taking a selfie&#10;&#10;Description automatically generated with medium confidence">
            <a:extLst>
              <a:ext uri="{FF2B5EF4-FFF2-40B4-BE49-F238E27FC236}">
                <a16:creationId xmlns:a16="http://schemas.microsoft.com/office/drawing/2014/main" id="{D1AC4A45-B1C1-400E-9B0C-DD97F5539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9491" y="3042201"/>
            <a:ext cx="1547194" cy="1547194"/>
          </a:xfrm>
          <a:prstGeom prst="rect">
            <a:avLst/>
          </a:prstGeom>
        </p:spPr>
      </p:pic>
      <p:sp>
        <p:nvSpPr>
          <p:cNvPr id="32" name="TextBox 31">
            <a:extLst>
              <a:ext uri="{FF2B5EF4-FFF2-40B4-BE49-F238E27FC236}">
                <a16:creationId xmlns:a16="http://schemas.microsoft.com/office/drawing/2014/main" id="{585E010E-5FB0-475A-A0B8-2D46F7F02BE6}"/>
              </a:ext>
            </a:extLst>
          </p:cNvPr>
          <p:cNvSpPr txBox="1"/>
          <p:nvPr/>
        </p:nvSpPr>
        <p:spPr>
          <a:xfrm>
            <a:off x="7868744" y="3492632"/>
            <a:ext cx="3512488" cy="276999"/>
          </a:xfrm>
          <a:prstGeom prst="rect">
            <a:avLst/>
          </a:prstGeom>
          <a:noFill/>
        </p:spPr>
        <p:txBody>
          <a:bodyPr wrap="square">
            <a:spAutoFit/>
          </a:bodyPr>
          <a:lstStyle/>
          <a:p>
            <a:r>
              <a:rPr lang="en-US" sz="1200" dirty="0"/>
              <a:t>No more than 2 product categories per selfie. </a:t>
            </a:r>
          </a:p>
        </p:txBody>
      </p:sp>
    </p:spTree>
    <p:extLst>
      <p:ext uri="{BB962C8B-B14F-4D97-AF65-F5344CB8AC3E}">
        <p14:creationId xmlns:p14="http://schemas.microsoft.com/office/powerpoint/2010/main" val="37635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AE7667-3A9D-4CA5-B097-EDB66EAC2D98}"/>
              </a:ext>
            </a:extLst>
          </p:cNvPr>
          <p:cNvSpPr txBox="1"/>
          <p:nvPr/>
        </p:nvSpPr>
        <p:spPr>
          <a:xfrm>
            <a:off x="2441050" y="3281418"/>
            <a:ext cx="2814762" cy="1015663"/>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每个商店都会配备一个白色的灯箱用于产品的拍摄，以确保有一个白色的背景。</a:t>
            </a:r>
            <a:endParaRPr lang="en-US" sz="1200" b="1" dirty="0">
              <a:latin typeface="方正中等线_GBK" panose="03000509000000000000" pitchFamily="65" charset="-122"/>
              <a:ea typeface="方正中等线_GBK" panose="03000509000000000000" pitchFamily="65" charset="-122"/>
            </a:endParaRPr>
          </a:p>
          <a:p>
            <a:r>
              <a:rPr lang="en-US" sz="1200" dirty="0"/>
              <a:t>Each store will be equipped have a white light box for product shooting to make sure to have a white background</a:t>
            </a:r>
          </a:p>
        </p:txBody>
      </p:sp>
      <p:sp>
        <p:nvSpPr>
          <p:cNvPr id="4" name="TextBox 3">
            <a:extLst>
              <a:ext uri="{FF2B5EF4-FFF2-40B4-BE49-F238E27FC236}">
                <a16:creationId xmlns:a16="http://schemas.microsoft.com/office/drawing/2014/main" id="{1A25076B-11D5-4CDE-B89C-637DA25CE15A}"/>
              </a:ext>
            </a:extLst>
          </p:cNvPr>
          <p:cNvSpPr txBox="1"/>
          <p:nvPr/>
        </p:nvSpPr>
        <p:spPr>
          <a:xfrm>
            <a:off x="1420970" y="429072"/>
            <a:ext cx="9177512" cy="400110"/>
          </a:xfrm>
          <a:prstGeom prst="rect">
            <a:avLst/>
          </a:prstGeom>
          <a:noFill/>
        </p:spPr>
        <p:txBody>
          <a:bodyPr wrap="none" rtlCol="0">
            <a:spAutoFit/>
          </a:bodyPr>
          <a:lstStyle/>
          <a:p>
            <a:r>
              <a:rPr lang="en-US" sz="2000" dirty="0"/>
              <a:t>General Guidelines for : Selfies / RTW / LG / Shoes / Accessories / Home / Furniture</a:t>
            </a:r>
          </a:p>
        </p:txBody>
      </p:sp>
      <p:sp>
        <p:nvSpPr>
          <p:cNvPr id="2" name="Rectangle 1">
            <a:extLst>
              <a:ext uri="{FF2B5EF4-FFF2-40B4-BE49-F238E27FC236}">
                <a16:creationId xmlns:a16="http://schemas.microsoft.com/office/drawing/2014/main" id="{FBBE9C6A-8152-4201-9A00-1EC8BB09F5EB}"/>
              </a:ext>
            </a:extLst>
          </p:cNvPr>
          <p:cNvSpPr/>
          <p:nvPr/>
        </p:nvSpPr>
        <p:spPr>
          <a:xfrm>
            <a:off x="647380" y="3015653"/>
            <a:ext cx="1547195" cy="1547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9123E1-147A-4F3E-AB40-72654210C3D0}"/>
              </a:ext>
            </a:extLst>
          </p:cNvPr>
          <p:cNvSpPr txBox="1"/>
          <p:nvPr/>
        </p:nvSpPr>
        <p:spPr>
          <a:xfrm>
            <a:off x="7921488" y="1849632"/>
            <a:ext cx="2751152" cy="461665"/>
          </a:xfrm>
          <a:prstGeom prst="rect">
            <a:avLst/>
          </a:prstGeom>
          <a:noFill/>
        </p:spPr>
        <p:txBody>
          <a:bodyPr wrap="square">
            <a:spAutoFit/>
          </a:bodyPr>
          <a:lstStyle/>
          <a:p>
            <a:r>
              <a:rPr lang="zh-CN" altLang="en-US" sz="1200" b="1" dirty="0">
                <a:ea typeface="方正中等线_GBK" panose="03000509000000000000"/>
              </a:rPr>
              <a:t>细节拍摄必须清晰</a:t>
            </a:r>
            <a:endParaRPr lang="en-US" sz="1200" b="1" dirty="0">
              <a:ea typeface="方正中等线_GBK" panose="03000509000000000000"/>
            </a:endParaRPr>
          </a:p>
          <a:p>
            <a:r>
              <a:rPr lang="en-US" sz="1200" dirty="0"/>
              <a:t>Zoomed / Detail shots must be clear </a:t>
            </a:r>
          </a:p>
        </p:txBody>
      </p:sp>
      <p:pic>
        <p:nvPicPr>
          <p:cNvPr id="9" name="Picture 8" descr="A person holding a ring&#10;&#10;Description automatically generated with low confidence">
            <a:extLst>
              <a:ext uri="{FF2B5EF4-FFF2-40B4-BE49-F238E27FC236}">
                <a16:creationId xmlns:a16="http://schemas.microsoft.com/office/drawing/2014/main" id="{49E038B5-B67A-4199-98DF-D376F31E1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73" y="4724442"/>
            <a:ext cx="1547194" cy="1547194"/>
          </a:xfrm>
          <a:prstGeom prst="rect">
            <a:avLst/>
          </a:prstGeom>
        </p:spPr>
      </p:pic>
      <p:pic>
        <p:nvPicPr>
          <p:cNvPr id="22" name="Picture 21" descr="A picture containing old&#10;&#10;Description automatically generated">
            <a:extLst>
              <a:ext uri="{FF2B5EF4-FFF2-40B4-BE49-F238E27FC236}">
                <a16:creationId xmlns:a16="http://schemas.microsoft.com/office/drawing/2014/main" id="{2A0FDC35-790D-480E-9A38-6A112B4A6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306869"/>
            <a:ext cx="1547194" cy="1547194"/>
          </a:xfrm>
          <a:prstGeom prst="rect">
            <a:avLst/>
          </a:prstGeom>
        </p:spPr>
      </p:pic>
      <p:sp>
        <p:nvSpPr>
          <p:cNvPr id="26" name="TextBox 25">
            <a:extLst>
              <a:ext uri="{FF2B5EF4-FFF2-40B4-BE49-F238E27FC236}">
                <a16:creationId xmlns:a16="http://schemas.microsoft.com/office/drawing/2014/main" id="{BEE0AEFC-2A81-433C-B399-4C293B19DEBE}"/>
              </a:ext>
            </a:extLst>
          </p:cNvPr>
          <p:cNvSpPr txBox="1"/>
          <p:nvPr/>
        </p:nvSpPr>
        <p:spPr>
          <a:xfrm>
            <a:off x="2441050" y="5174873"/>
            <a:ext cx="2751152" cy="646331"/>
          </a:xfrm>
          <a:prstGeom prst="rect">
            <a:avLst/>
          </a:prstGeom>
          <a:noFill/>
        </p:spPr>
        <p:txBody>
          <a:bodyPr wrap="square">
            <a:spAutoFit/>
          </a:bodyPr>
          <a:lstStyle/>
          <a:p>
            <a:r>
              <a:rPr lang="en-US" sz="1200" dirty="0"/>
              <a:t>Smaller product shots such as jewelry, shoes and select handbag styles should be taken in the white light box </a:t>
            </a:r>
          </a:p>
        </p:txBody>
      </p:sp>
      <p:pic>
        <p:nvPicPr>
          <p:cNvPr id="27" name="Picture 26" descr="A picture containing indoor, floor, wall, tiled&#10;&#10;Description automatically generated">
            <a:extLst>
              <a:ext uri="{FF2B5EF4-FFF2-40B4-BE49-F238E27FC236}">
                <a16:creationId xmlns:a16="http://schemas.microsoft.com/office/drawing/2014/main" id="{F6E84F8E-D2C6-49FB-82AD-55CEFD132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015655"/>
            <a:ext cx="1547194" cy="1547194"/>
          </a:xfrm>
          <a:prstGeom prst="rect">
            <a:avLst/>
          </a:prstGeom>
        </p:spPr>
      </p:pic>
      <p:sp>
        <p:nvSpPr>
          <p:cNvPr id="29" name="TextBox 28">
            <a:extLst>
              <a:ext uri="{FF2B5EF4-FFF2-40B4-BE49-F238E27FC236}">
                <a16:creationId xmlns:a16="http://schemas.microsoft.com/office/drawing/2014/main" id="{DB56D3F9-8F0F-439B-BC5D-4B95308C15ED}"/>
              </a:ext>
            </a:extLst>
          </p:cNvPr>
          <p:cNvSpPr txBox="1"/>
          <p:nvPr/>
        </p:nvSpPr>
        <p:spPr>
          <a:xfrm>
            <a:off x="7921488" y="3466086"/>
            <a:ext cx="3242144" cy="646331"/>
          </a:xfrm>
          <a:prstGeom prst="rect">
            <a:avLst/>
          </a:prstGeom>
          <a:noFill/>
        </p:spPr>
        <p:txBody>
          <a:bodyPr wrap="square">
            <a:spAutoFit/>
          </a:bodyPr>
          <a:lstStyle/>
          <a:p>
            <a:r>
              <a:rPr lang="en-US" sz="1200" dirty="0"/>
              <a:t>Specific for the jewelry category, other pieces from the same collection should be shared to show full range.  </a:t>
            </a:r>
          </a:p>
        </p:txBody>
      </p:sp>
      <p:sp>
        <p:nvSpPr>
          <p:cNvPr id="34" name="TextBox 33">
            <a:extLst>
              <a:ext uri="{FF2B5EF4-FFF2-40B4-BE49-F238E27FC236}">
                <a16:creationId xmlns:a16="http://schemas.microsoft.com/office/drawing/2014/main" id="{928708AE-F1C2-451C-8A19-C96208EFA0C0}"/>
              </a:ext>
            </a:extLst>
          </p:cNvPr>
          <p:cNvSpPr txBox="1"/>
          <p:nvPr/>
        </p:nvSpPr>
        <p:spPr>
          <a:xfrm>
            <a:off x="7906579" y="5195932"/>
            <a:ext cx="3108960" cy="461665"/>
          </a:xfrm>
          <a:prstGeom prst="rect">
            <a:avLst/>
          </a:prstGeom>
          <a:noFill/>
        </p:spPr>
        <p:txBody>
          <a:bodyPr wrap="square">
            <a:spAutoFit/>
          </a:bodyPr>
          <a:lstStyle/>
          <a:p>
            <a:r>
              <a:rPr lang="en-US" sz="1200" dirty="0"/>
              <a:t>Specific for LG category, high-resolution photo references (mood) can be taken from the web</a:t>
            </a:r>
          </a:p>
        </p:txBody>
      </p:sp>
      <p:pic>
        <p:nvPicPr>
          <p:cNvPr id="40" name="Picture 39" descr="A picture containing accessory, bag, cloth, close&#10;&#10;Description automatically generated">
            <a:extLst>
              <a:ext uri="{FF2B5EF4-FFF2-40B4-BE49-F238E27FC236}">
                <a16:creationId xmlns:a16="http://schemas.microsoft.com/office/drawing/2014/main" id="{94EA9867-BF36-4130-88B9-39D5580B6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724442"/>
            <a:ext cx="1547194" cy="1547194"/>
          </a:xfrm>
          <a:prstGeom prst="rect">
            <a:avLst/>
          </a:prstGeom>
        </p:spPr>
      </p:pic>
      <p:pic>
        <p:nvPicPr>
          <p:cNvPr id="43" name="Picture 42" descr="A picture containing clothing, sleeve&#10;&#10;Description automatically generated">
            <a:extLst>
              <a:ext uri="{FF2B5EF4-FFF2-40B4-BE49-F238E27FC236}">
                <a16:creationId xmlns:a16="http://schemas.microsoft.com/office/drawing/2014/main" id="{0A2DADDA-2A9B-44BB-BCD3-8769F40F0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73" y="1306864"/>
            <a:ext cx="1547194" cy="1547194"/>
          </a:xfrm>
          <a:prstGeom prst="rect">
            <a:avLst/>
          </a:prstGeom>
        </p:spPr>
      </p:pic>
      <p:sp>
        <p:nvSpPr>
          <p:cNvPr id="45" name="TextBox 44">
            <a:extLst>
              <a:ext uri="{FF2B5EF4-FFF2-40B4-BE49-F238E27FC236}">
                <a16:creationId xmlns:a16="http://schemas.microsoft.com/office/drawing/2014/main" id="{A5674B42-6AD6-40C6-8E38-CE07A5DA8CB0}"/>
              </a:ext>
            </a:extLst>
          </p:cNvPr>
          <p:cNvSpPr txBox="1"/>
          <p:nvPr/>
        </p:nvSpPr>
        <p:spPr>
          <a:xfrm>
            <a:off x="2472862" y="1291889"/>
            <a:ext cx="2846567" cy="1569660"/>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在您的店铺内预留一个足够照明的空间进行拍摄</a:t>
            </a:r>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悬挂的产品不能作跨品类的产品组合销售</a:t>
            </a:r>
            <a:endParaRPr lang="en-US" altLang="zh-CN" sz="1200" b="1" dirty="0">
              <a:latin typeface="方正中等线_GBK" panose="03000509000000000000" pitchFamily="65" charset="-122"/>
              <a:ea typeface="方正中等线_GBK" panose="03000509000000000000" pitchFamily="65" charset="-122"/>
            </a:endParaRPr>
          </a:p>
          <a:p>
            <a:r>
              <a:rPr lang="en-US" sz="1200" dirty="0"/>
              <a:t>Dedicate a space in your store with sufficient lighting to conduct photo taking. No cross-merchandising on hanging products</a:t>
            </a:r>
          </a:p>
        </p:txBody>
      </p:sp>
      <p:pic>
        <p:nvPicPr>
          <p:cNvPr id="5" name="Picture 4" descr="A pair of red shoes&#10;&#10;Description automatically generated with medium confidence">
            <a:extLst>
              <a:ext uri="{FF2B5EF4-FFF2-40B4-BE49-F238E27FC236}">
                <a16:creationId xmlns:a16="http://schemas.microsoft.com/office/drawing/2014/main" id="{8E1BD6C8-580D-4157-A8C4-F4647482D3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851" y="3056051"/>
            <a:ext cx="1474904" cy="1466396"/>
          </a:xfrm>
          <a:prstGeom prst="rect">
            <a:avLst/>
          </a:prstGeom>
        </p:spPr>
      </p:pic>
    </p:spTree>
    <p:extLst>
      <p:ext uri="{BB962C8B-B14F-4D97-AF65-F5344CB8AC3E}">
        <p14:creationId xmlns:p14="http://schemas.microsoft.com/office/powerpoint/2010/main" val="153552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B7142-7547-4D37-81DD-B4F1C922EBD7}"/>
              </a:ext>
            </a:extLst>
          </p:cNvPr>
          <p:cNvSpPr>
            <a:spLocks noGrp="1"/>
          </p:cNvSpPr>
          <p:nvPr>
            <p:ph type="title"/>
          </p:nvPr>
        </p:nvSpPr>
        <p:spPr>
          <a:xfrm>
            <a:off x="4626946" y="543070"/>
            <a:ext cx="2935058" cy="1675626"/>
          </a:xfrm>
        </p:spPr>
        <p:txBody>
          <a:bodyPr>
            <a:normAutofit/>
          </a:bodyPr>
          <a:lstStyle/>
          <a:p>
            <a:pPr>
              <a:lnSpc>
                <a:spcPct val="100000"/>
              </a:lnSpc>
            </a:pPr>
            <a:r>
              <a:rPr lang="zh-CN" altLang="en-US" sz="2000" b="1" dirty="0">
                <a:solidFill>
                  <a:srgbClr val="0070C0"/>
                </a:solidFill>
                <a:latin typeface="方正中等线_GBK" panose="03000509000000000000" pitchFamily="65" charset="-122"/>
                <a:ea typeface="方正中等线_GBK" panose="03000509000000000000" pitchFamily="65" charset="-122"/>
              </a:rPr>
              <a:t>微信朋友圈</a:t>
            </a:r>
            <a:br>
              <a:rPr lang="en-US" altLang="zh-CN" sz="2000" dirty="0">
                <a:solidFill>
                  <a:srgbClr val="0070C0"/>
                </a:solidFill>
              </a:rPr>
            </a:br>
            <a:r>
              <a:rPr lang="en-US" sz="2000" dirty="0">
                <a:solidFill>
                  <a:srgbClr val="0070C0"/>
                </a:solidFill>
              </a:rPr>
              <a:t>WeChat Moments </a:t>
            </a:r>
          </a:p>
        </p:txBody>
      </p:sp>
      <p:pic>
        <p:nvPicPr>
          <p:cNvPr id="9" name="Picture 8" descr="A picture containing decorated&#10;&#10;Description automatically generated">
            <a:extLst>
              <a:ext uri="{FF2B5EF4-FFF2-40B4-BE49-F238E27FC236}">
                <a16:creationId xmlns:a16="http://schemas.microsoft.com/office/drawing/2014/main" id="{A661E81F-9B34-4B5E-99C8-92808433F5B3}"/>
              </a:ext>
            </a:extLst>
          </p:cNvPr>
          <p:cNvPicPr>
            <a:picLocks noChangeAspect="1"/>
          </p:cNvPicPr>
          <p:nvPr/>
        </p:nvPicPr>
        <p:blipFill rotWithShape="1">
          <a:blip r:embed="rId2">
            <a:extLst>
              <a:ext uri="{28A0092B-C50C-407E-A947-70E740481C1C}">
                <a14:useLocalDpi xmlns:a14="http://schemas.microsoft.com/office/drawing/2010/main" val="0"/>
              </a:ext>
            </a:extLst>
          </a:blip>
          <a:srcRect l="7399" t="197" r="4950" b="7500"/>
          <a:stretch/>
        </p:blipFill>
        <p:spPr>
          <a:xfrm>
            <a:off x="-6226" y="4689078"/>
            <a:ext cx="3164619" cy="2164321"/>
          </a:xfrm>
          <a:prstGeom prst="rect">
            <a:avLst/>
          </a:prstGeom>
        </p:spPr>
      </p:pic>
      <p:sp>
        <p:nvSpPr>
          <p:cNvPr id="3" name="Content Placeholder 2">
            <a:extLst>
              <a:ext uri="{FF2B5EF4-FFF2-40B4-BE49-F238E27FC236}">
                <a16:creationId xmlns:a16="http://schemas.microsoft.com/office/drawing/2014/main" id="{F1D36616-825F-4A12-B0EE-41420342AC33}"/>
              </a:ext>
            </a:extLst>
          </p:cNvPr>
          <p:cNvSpPr>
            <a:spLocks noGrp="1"/>
          </p:cNvSpPr>
          <p:nvPr>
            <p:ph idx="1"/>
          </p:nvPr>
        </p:nvSpPr>
        <p:spPr>
          <a:xfrm>
            <a:off x="5075682" y="5380344"/>
            <a:ext cx="6408846" cy="436297"/>
          </a:xfrm>
        </p:spPr>
        <p:txBody>
          <a:bodyPr>
            <a:normAutofit/>
          </a:bodyPr>
          <a:lstStyle/>
          <a:p>
            <a:pPr marL="0" indent="0">
              <a:buNone/>
            </a:pPr>
            <a:endParaRPr lang="en-US" sz="1100" b="1" dirty="0">
              <a:latin typeface="assistant" panose="020B0604020202020204" pitchFamily="2" charset="-79"/>
              <a:cs typeface="assistant" panose="020B0604020202020204" pitchFamily="2" charset="-79"/>
            </a:endParaRPr>
          </a:p>
          <a:p>
            <a:pPr marL="0" indent="0">
              <a:buNone/>
            </a:pPr>
            <a:endParaRPr lang="en-US" sz="1100" b="1" dirty="0">
              <a:latin typeface="assistant" panose="020B0604020202020204" pitchFamily="2" charset="-79"/>
              <a:cs typeface="assistant" panose="020B0604020202020204" pitchFamily="2" charset="-79"/>
            </a:endParaRPr>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p:txBody>
      </p:sp>
      <p:sp>
        <p:nvSpPr>
          <p:cNvPr id="14" name="TextBox 13">
            <a:extLst>
              <a:ext uri="{FF2B5EF4-FFF2-40B4-BE49-F238E27FC236}">
                <a16:creationId xmlns:a16="http://schemas.microsoft.com/office/drawing/2014/main" id="{5990ADBB-D104-4B3C-AAED-C2F5EA38E770}"/>
              </a:ext>
            </a:extLst>
          </p:cNvPr>
          <p:cNvSpPr txBox="1"/>
          <p:nvPr/>
        </p:nvSpPr>
        <p:spPr>
          <a:xfrm>
            <a:off x="4626946" y="2227898"/>
            <a:ext cx="6752616" cy="3693319"/>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如何打造受顾客欢迎的朋友圈</a:t>
            </a:r>
            <a:endParaRPr lang="en-US" altLang="zh-CN" sz="1200" b="1" dirty="0">
              <a:latin typeface="方正中等线_GBK" panose="03000509000000000000" pitchFamily="65" charset="-122"/>
              <a:ea typeface="方正中等线_GBK" panose="03000509000000000000" pitchFamily="65" charset="-122"/>
            </a:endParaRPr>
          </a:p>
          <a:p>
            <a:r>
              <a:rPr lang="en-US" sz="1200" dirty="0">
                <a:latin typeface="assistant" panose="020B0604020202020204" pitchFamily="2" charset="-79"/>
                <a:cs typeface="assistant" panose="020B0604020202020204" pitchFamily="2" charset="-79"/>
              </a:rPr>
              <a:t>Factors contributing to the popularity of WeChat Moment Ads:-</a:t>
            </a:r>
          </a:p>
          <a:p>
            <a:endParaRPr lang="en-US" sz="1200" dirty="0">
              <a:latin typeface="assistant" panose="020B0604020202020204" pitchFamily="2" charset="-79"/>
              <a:cs typeface="assistant" panose="020B0604020202020204" pitchFamily="2" charset="-79"/>
            </a:endParaRPr>
          </a:p>
          <a:p>
            <a:r>
              <a:rPr lang="zh-CN" altLang="en-US" sz="1200" b="1" dirty="0">
                <a:latin typeface="方正中等线_GBK" panose="03000509000000000000" pitchFamily="65" charset="-122"/>
                <a:ea typeface="方正中等线_GBK" panose="03000509000000000000" pitchFamily="65" charset="-122"/>
              </a:rPr>
              <a:t>可以激发观看者的情感</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solidFill>
                  <a:srgbClr val="FF0000"/>
                </a:solidFill>
                <a:latin typeface="方正中等线_GBK" panose="03000509000000000000" pitchFamily="65" charset="-122"/>
                <a:ea typeface="方正中等线_GBK" panose="03000509000000000000" pitchFamily="65" charset="-122"/>
              </a:rPr>
              <a:t>共鸣</a:t>
            </a:r>
            <a:r>
              <a:rPr lang="zh-CN" altLang="en-US" sz="1200" b="1" dirty="0">
                <a:latin typeface="方正中等线_GBK" panose="03000509000000000000" pitchFamily="65" charset="-122"/>
                <a:ea typeface="方正中等线_GBK" panose="03000509000000000000" pitchFamily="65" charset="-122"/>
              </a:rPr>
              <a:t>，从而促使他们与朋友圈内容进行</a:t>
            </a:r>
            <a:r>
              <a:rPr lang="zh-CN" altLang="en-US" sz="1200" b="1" dirty="0">
                <a:solidFill>
                  <a:srgbClr val="FF0000"/>
                </a:solidFill>
                <a:latin typeface="方正中等线_GBK" panose="03000509000000000000" pitchFamily="65" charset="-122"/>
                <a:ea typeface="方正中等线_GBK" panose="03000509000000000000" pitchFamily="65" charset="-122"/>
              </a:rPr>
              <a:t>互动</a:t>
            </a:r>
            <a:endParaRPr lang="en-US" altLang="zh-CN" sz="1200" b="1" dirty="0">
              <a:solidFill>
                <a:srgbClr val="FF0000"/>
              </a:solidFill>
              <a:latin typeface="方正中等线_GBK" panose="03000509000000000000" pitchFamily="65" charset="-122"/>
              <a:ea typeface="方正中等线_GBK" panose="03000509000000000000" pitchFamily="65" charset="-122"/>
            </a:endParaRPr>
          </a:p>
          <a:p>
            <a:r>
              <a:rPr lang="en-US" sz="1200" dirty="0">
                <a:latin typeface="assistant" panose="020B0604020202020204" pitchFamily="2" charset="-79"/>
                <a:cs typeface="assistant" panose="020B0604020202020204" pitchFamily="2" charset="-79"/>
              </a:rPr>
              <a:t>Creativity and Interactivity: Content that stimulates an </a:t>
            </a:r>
            <a:r>
              <a:rPr lang="en-US" sz="1200" b="1" dirty="0">
                <a:latin typeface="assistant" panose="020B0604020202020204" pitchFamily="2" charset="-79"/>
                <a:cs typeface="assistant" panose="020B0604020202020204" pitchFamily="2" charset="-79"/>
              </a:rPr>
              <a:t>emotional response </a:t>
            </a:r>
            <a:r>
              <a:rPr lang="en-US" sz="1200" dirty="0">
                <a:latin typeface="assistant" panose="020B0604020202020204" pitchFamily="2" charset="-79"/>
                <a:cs typeface="assistant" panose="020B0604020202020204" pitchFamily="2" charset="-79"/>
              </a:rPr>
              <a:t>from the audience, and hence prompting them to interact with the ads.</a:t>
            </a:r>
          </a:p>
          <a:p>
            <a:endParaRPr lang="en-US" sz="1200" dirty="0">
              <a:latin typeface="assistant" panose="020B0604020202020204" pitchFamily="2" charset="-79"/>
              <a:cs typeface="assistant" panose="020B0604020202020204" pitchFamily="2" charset="-79"/>
            </a:endParaRPr>
          </a:p>
          <a:p>
            <a:endParaRPr lang="en-US" sz="1200" dirty="0">
              <a:latin typeface="assistant" panose="020B0604020202020204" pitchFamily="2" charset="-79"/>
              <a:cs typeface="assistant" panose="020B0604020202020204" pitchFamily="2" charset="-79"/>
            </a:endParaRPr>
          </a:p>
          <a:p>
            <a:endParaRPr lang="en-US" sz="1200" dirty="0"/>
          </a:p>
          <a:p>
            <a:r>
              <a:rPr lang="en-US" sz="1200" dirty="0"/>
              <a:t>Begin with the inspiring / precise image with clear message / wording </a:t>
            </a:r>
          </a:p>
          <a:p>
            <a:endParaRPr lang="en-US" sz="1200" dirty="0">
              <a:latin typeface="assistant" panose="020B0604020202020204" pitchFamily="2" charset="-79"/>
              <a:cs typeface="assistant" panose="020B0604020202020204" pitchFamily="2" charset="-79"/>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在广告内容中利用</a:t>
            </a:r>
            <a:r>
              <a:rPr lang="zh-CN" altLang="en-US" sz="1200" b="1" dirty="0">
                <a:solidFill>
                  <a:srgbClr val="FF0000"/>
                </a:solidFill>
                <a:latin typeface="方正中等线_GBK" panose="03000509000000000000" pitchFamily="65" charset="-122"/>
                <a:ea typeface="方正中等线_GBK" panose="03000509000000000000" pitchFamily="65" charset="-122"/>
              </a:rPr>
              <a:t>明星</a:t>
            </a:r>
            <a:r>
              <a:rPr lang="zh-CN" altLang="en-US" sz="1200" b="1" dirty="0">
                <a:latin typeface="方正中等线_GBK" panose="03000509000000000000" pitchFamily="65" charset="-122"/>
                <a:ea typeface="方正中等线_GBK" panose="03000509000000000000" pitchFamily="65" charset="-122"/>
              </a:rPr>
              <a:t>的知名度或有影响力的人来增加品牌的可信度</a:t>
            </a:r>
            <a:endParaRPr lang="en-US" altLang="zh-CN" sz="1200" b="1" dirty="0">
              <a:latin typeface="方正中等线_GBK" panose="03000509000000000000" pitchFamily="65" charset="-122"/>
              <a:ea typeface="方正中等线_GBK" panose="03000509000000000000" pitchFamily="65" charset="-122"/>
            </a:endParaRPr>
          </a:p>
          <a:p>
            <a:r>
              <a:rPr lang="en-US" sz="1200" dirty="0">
                <a:latin typeface="assistant" panose="020B0604020202020204" pitchFamily="2" charset="-79"/>
                <a:cs typeface="assistant" panose="020B0604020202020204" pitchFamily="2" charset="-79"/>
              </a:rPr>
              <a:t>Celebrity effect: Leveraging </a:t>
            </a:r>
            <a:r>
              <a:rPr lang="en-US" sz="1200" b="1" dirty="0">
                <a:latin typeface="assistant" panose="020B0604020202020204" pitchFamily="2" charset="-79"/>
                <a:cs typeface="assistant" panose="020B0604020202020204" pitchFamily="2" charset="-79"/>
              </a:rPr>
              <a:t>well-known stars or influencers </a:t>
            </a:r>
            <a:r>
              <a:rPr lang="en-US" sz="1200" dirty="0">
                <a:latin typeface="assistant" panose="020B0604020202020204" pitchFamily="2" charset="-79"/>
                <a:cs typeface="assistant" panose="020B0604020202020204" pitchFamily="2" charset="-79"/>
              </a:rPr>
              <a:t>in ad campaigns to increase the brand’s credibility</a:t>
            </a:r>
          </a:p>
          <a:p>
            <a:endParaRPr lang="en-US" altLang="zh-CN" sz="1200" b="1" dirty="0">
              <a:latin typeface="assistant" panose="020B0604020202020204" pitchFamily="2" charset="-79"/>
              <a:ea typeface="方正中等线_GBK" panose="03000509000000000000" pitchFamily="65" charset="-122"/>
              <a:cs typeface="assistant" panose="020B0604020202020204" pitchFamily="2" charset="-79"/>
            </a:endParaRPr>
          </a:p>
          <a:p>
            <a:r>
              <a:rPr lang="zh-CN" altLang="en-US" sz="1200" b="1" dirty="0">
                <a:latin typeface="方正中等线_GBK" panose="03000509000000000000" pitchFamily="65" charset="-122"/>
                <a:ea typeface="方正中等线_GBK" panose="03000509000000000000" pitchFamily="65" charset="-122"/>
              </a:rPr>
              <a:t>重要</a:t>
            </a:r>
            <a:r>
              <a:rPr lang="zh-CN" altLang="en-US" sz="1200" b="1" dirty="0">
                <a:solidFill>
                  <a:srgbClr val="FF0000"/>
                </a:solidFill>
                <a:latin typeface="方正中等线_GBK" panose="03000509000000000000" pitchFamily="65" charset="-122"/>
                <a:ea typeface="方正中等线_GBK" panose="03000509000000000000" pitchFamily="65" charset="-122"/>
              </a:rPr>
              <a:t>节日</a:t>
            </a:r>
            <a:r>
              <a:rPr lang="zh-CN" altLang="en-US" sz="1200" b="1" dirty="0">
                <a:latin typeface="方正中等线_GBK" panose="03000509000000000000" pitchFamily="65" charset="-122"/>
                <a:ea typeface="方正中等线_GBK" panose="03000509000000000000" pitchFamily="65" charset="-122"/>
              </a:rPr>
              <a:t>，抓住机会，以节日礼品产品吸引观众</a:t>
            </a:r>
            <a:endParaRPr lang="en-US" altLang="zh-CN" sz="1200" b="1" dirty="0">
              <a:latin typeface="方正中等线_GBK" panose="03000509000000000000" pitchFamily="65" charset="-122"/>
              <a:ea typeface="方正中等线_GBK" panose="03000509000000000000" pitchFamily="65" charset="-122"/>
            </a:endParaRPr>
          </a:p>
          <a:p>
            <a:r>
              <a:rPr lang="en-US" sz="1200" b="0" i="0" dirty="0">
                <a:effectLst/>
                <a:latin typeface="assistant" panose="020B0604020202020204" pitchFamily="2" charset="-79"/>
                <a:cs typeface="assistant" panose="020B0604020202020204" pitchFamily="2" charset="-79"/>
              </a:rPr>
              <a:t>Trending Festivals: Seizing the opportunity to promote brand with </a:t>
            </a:r>
            <a:r>
              <a:rPr lang="en-US" altLang="zh-CN" sz="1200" b="0" i="0" dirty="0">
                <a:effectLst/>
                <a:latin typeface="assistant" panose="020B0604020202020204" pitchFamily="2" charset="-79"/>
                <a:cs typeface="assistant" panose="020B0604020202020204" pitchFamily="2" charset="-79"/>
              </a:rPr>
              <a:t>campaign products</a:t>
            </a:r>
            <a:r>
              <a:rPr lang="en-US" sz="1200" b="0" i="0" dirty="0">
                <a:effectLst/>
                <a:latin typeface="assistant" panose="020B0604020202020204" pitchFamily="2" charset="-79"/>
                <a:cs typeface="assistant" panose="020B0604020202020204" pitchFamily="2" charset="-79"/>
              </a:rPr>
              <a:t> at </a:t>
            </a:r>
            <a:r>
              <a:rPr lang="en-US" sz="1200" b="1" i="0" dirty="0">
                <a:effectLst/>
                <a:latin typeface="assistant" panose="020B0604020202020204" pitchFamily="2" charset="-79"/>
                <a:cs typeface="assistant" panose="020B0604020202020204" pitchFamily="2" charset="-79"/>
              </a:rPr>
              <a:t>important dates in China.</a:t>
            </a:r>
          </a:p>
        </p:txBody>
      </p:sp>
      <p:pic>
        <p:nvPicPr>
          <p:cNvPr id="15" name="Picture 14" descr="Shape, arrow&#10;&#10;Description automatically generated">
            <a:extLst>
              <a:ext uri="{FF2B5EF4-FFF2-40B4-BE49-F238E27FC236}">
                <a16:creationId xmlns:a16="http://schemas.microsoft.com/office/drawing/2014/main" id="{53B89988-6670-4445-93C6-69EBBB97E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04" y="2276668"/>
            <a:ext cx="2897515" cy="2412410"/>
          </a:xfrm>
          <a:prstGeom prst="rect">
            <a:avLst/>
          </a:prstGeom>
        </p:spPr>
      </p:pic>
      <p:pic>
        <p:nvPicPr>
          <p:cNvPr id="17" name="Picture 16">
            <a:extLst>
              <a:ext uri="{FF2B5EF4-FFF2-40B4-BE49-F238E27FC236}">
                <a16:creationId xmlns:a16="http://schemas.microsoft.com/office/drawing/2014/main" id="{2392B64C-907C-40FE-812B-88E26A7B7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02"/>
            <a:ext cx="3164619" cy="2290471"/>
          </a:xfrm>
          <a:prstGeom prst="rect">
            <a:avLst/>
          </a:prstGeom>
        </p:spPr>
      </p:pic>
    </p:spTree>
    <p:extLst>
      <p:ext uri="{BB962C8B-B14F-4D97-AF65-F5344CB8AC3E}">
        <p14:creationId xmlns:p14="http://schemas.microsoft.com/office/powerpoint/2010/main" val="417501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building, cage&#10;&#10;Description automatically generated">
            <a:extLst>
              <a:ext uri="{FF2B5EF4-FFF2-40B4-BE49-F238E27FC236}">
                <a16:creationId xmlns:a16="http://schemas.microsoft.com/office/drawing/2014/main" id="{2193E467-C108-4DCA-9CEB-9F213BAB5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486" y="1305436"/>
            <a:ext cx="1547195" cy="1547194"/>
          </a:xfrm>
          <a:prstGeom prst="rect">
            <a:avLst/>
          </a:prstGeom>
        </p:spPr>
      </p:pic>
      <p:sp>
        <p:nvSpPr>
          <p:cNvPr id="32" name="Rectangle 31">
            <a:extLst>
              <a:ext uri="{FF2B5EF4-FFF2-40B4-BE49-F238E27FC236}">
                <a16:creationId xmlns:a16="http://schemas.microsoft.com/office/drawing/2014/main" id="{A4E9F43E-F5FA-4158-A261-487117957B0B}"/>
              </a:ext>
            </a:extLst>
          </p:cNvPr>
          <p:cNvSpPr/>
          <p:nvPr/>
        </p:nvSpPr>
        <p:spPr>
          <a:xfrm>
            <a:off x="662936" y="3059174"/>
            <a:ext cx="1547195" cy="1547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8708AE-F1C2-451C-8A19-C96208EFA0C0}"/>
              </a:ext>
            </a:extLst>
          </p:cNvPr>
          <p:cNvSpPr txBox="1"/>
          <p:nvPr/>
        </p:nvSpPr>
        <p:spPr>
          <a:xfrm>
            <a:off x="8588732" y="1662817"/>
            <a:ext cx="2664852" cy="830997"/>
          </a:xfrm>
          <a:prstGeom prst="rect">
            <a:avLst/>
          </a:prstGeom>
          <a:noFill/>
        </p:spPr>
        <p:txBody>
          <a:bodyPr wrap="square">
            <a:spAutoFit/>
          </a:bodyPr>
          <a:lstStyle/>
          <a:p>
            <a:r>
              <a:rPr lang="en-US" sz="1200" dirty="0"/>
              <a:t>For home and Furniture categories, it is advised to take photo references from product shots as most have white backgrounds. </a:t>
            </a:r>
          </a:p>
        </p:txBody>
      </p:sp>
      <p:pic>
        <p:nvPicPr>
          <p:cNvPr id="36" name="Picture 35" descr="A table with a cup on it&#10;&#10;Description automatically generated with low confidence">
            <a:extLst>
              <a:ext uri="{FF2B5EF4-FFF2-40B4-BE49-F238E27FC236}">
                <a16:creationId xmlns:a16="http://schemas.microsoft.com/office/drawing/2014/main" id="{93E3CF49-F8E1-430F-B36C-B372E227F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487" y="3079995"/>
            <a:ext cx="1547194" cy="1547194"/>
          </a:xfrm>
          <a:prstGeom prst="rect">
            <a:avLst/>
          </a:prstGeom>
        </p:spPr>
      </p:pic>
      <p:sp>
        <p:nvSpPr>
          <p:cNvPr id="38" name="TextBox 37">
            <a:extLst>
              <a:ext uri="{FF2B5EF4-FFF2-40B4-BE49-F238E27FC236}">
                <a16:creationId xmlns:a16="http://schemas.microsoft.com/office/drawing/2014/main" id="{E2864924-11F2-403E-B7E4-E3423D4489B2}"/>
              </a:ext>
            </a:extLst>
          </p:cNvPr>
          <p:cNvSpPr txBox="1"/>
          <p:nvPr/>
        </p:nvSpPr>
        <p:spPr>
          <a:xfrm>
            <a:off x="8588732" y="3391102"/>
            <a:ext cx="3036075" cy="646331"/>
          </a:xfrm>
          <a:prstGeom prst="rect">
            <a:avLst/>
          </a:prstGeom>
          <a:noFill/>
        </p:spPr>
        <p:txBody>
          <a:bodyPr wrap="square">
            <a:spAutoFit/>
          </a:bodyPr>
          <a:lstStyle/>
          <a:p>
            <a:r>
              <a:rPr lang="en-US" sz="1200" dirty="0"/>
              <a:t>Specific for furniture categories, real-life photo references used in their natural setting are available upon request</a:t>
            </a:r>
          </a:p>
        </p:txBody>
      </p:sp>
      <p:pic>
        <p:nvPicPr>
          <p:cNvPr id="17" name="Picture 16" descr="A picture containing bag, accessory, basket&#10;&#10;Description automatically generated">
            <a:extLst>
              <a:ext uri="{FF2B5EF4-FFF2-40B4-BE49-F238E27FC236}">
                <a16:creationId xmlns:a16="http://schemas.microsoft.com/office/drawing/2014/main" id="{B893C76E-B27E-4410-961B-74300580F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71" y="1304002"/>
            <a:ext cx="1547195" cy="1548628"/>
          </a:xfrm>
          <a:prstGeom prst="rect">
            <a:avLst/>
          </a:prstGeom>
        </p:spPr>
      </p:pic>
      <p:sp>
        <p:nvSpPr>
          <p:cNvPr id="19" name="TextBox 18">
            <a:extLst>
              <a:ext uri="{FF2B5EF4-FFF2-40B4-BE49-F238E27FC236}">
                <a16:creationId xmlns:a16="http://schemas.microsoft.com/office/drawing/2014/main" id="{6C8B66EB-9164-43C1-8BAF-50773FF3E10C}"/>
              </a:ext>
            </a:extLst>
          </p:cNvPr>
          <p:cNvSpPr txBox="1"/>
          <p:nvPr/>
        </p:nvSpPr>
        <p:spPr>
          <a:xfrm>
            <a:off x="2463739" y="1678845"/>
            <a:ext cx="2664852" cy="646331"/>
          </a:xfrm>
          <a:prstGeom prst="rect">
            <a:avLst/>
          </a:prstGeom>
          <a:noFill/>
        </p:spPr>
        <p:txBody>
          <a:bodyPr wrap="square">
            <a:spAutoFit/>
          </a:bodyPr>
          <a:lstStyle/>
          <a:p>
            <a:r>
              <a:rPr lang="en-US" sz="1200" dirty="0"/>
              <a:t>Specific for LG category, high-resolution photo references (product shot) can be taken from the web</a:t>
            </a:r>
          </a:p>
        </p:txBody>
      </p:sp>
      <p:sp>
        <p:nvSpPr>
          <p:cNvPr id="21" name="Rectangle 20">
            <a:extLst>
              <a:ext uri="{FF2B5EF4-FFF2-40B4-BE49-F238E27FC236}">
                <a16:creationId xmlns:a16="http://schemas.microsoft.com/office/drawing/2014/main" id="{55F3428B-5880-4DB8-8781-5BCDD59A7A2C}"/>
              </a:ext>
            </a:extLst>
          </p:cNvPr>
          <p:cNvSpPr/>
          <p:nvPr/>
        </p:nvSpPr>
        <p:spPr>
          <a:xfrm>
            <a:off x="647371" y="1320747"/>
            <a:ext cx="1547195" cy="1547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C81298-3FDB-4086-866C-600180D9297E}"/>
              </a:ext>
            </a:extLst>
          </p:cNvPr>
          <p:cNvSpPr txBox="1"/>
          <p:nvPr/>
        </p:nvSpPr>
        <p:spPr>
          <a:xfrm>
            <a:off x="1707754" y="476869"/>
            <a:ext cx="8776491" cy="400110"/>
          </a:xfrm>
          <a:prstGeom prst="rect">
            <a:avLst/>
          </a:prstGeom>
          <a:noFill/>
        </p:spPr>
        <p:txBody>
          <a:bodyPr wrap="square">
            <a:spAutoFit/>
          </a:bodyPr>
          <a:lstStyle/>
          <a:p>
            <a:r>
              <a:rPr lang="en-US" sz="2000" dirty="0"/>
              <a:t>General Guidelines : Selfies / RTW / LG / Shoes / Accessories / Home / Furniture</a:t>
            </a:r>
          </a:p>
        </p:txBody>
      </p:sp>
      <p:pic>
        <p:nvPicPr>
          <p:cNvPr id="7" name="Picture 6" descr="A picture containing diagram&#10;&#10;Description automatically generated">
            <a:extLst>
              <a:ext uri="{FF2B5EF4-FFF2-40B4-BE49-F238E27FC236}">
                <a16:creationId xmlns:a16="http://schemas.microsoft.com/office/drawing/2014/main" id="{4415DD26-910D-4B7E-B044-079F5EB95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00" y="4779684"/>
            <a:ext cx="1548628" cy="1548628"/>
          </a:xfrm>
          <a:prstGeom prst="rect">
            <a:avLst/>
          </a:prstGeom>
        </p:spPr>
      </p:pic>
      <p:sp>
        <p:nvSpPr>
          <p:cNvPr id="28" name="TextBox 27">
            <a:extLst>
              <a:ext uri="{FF2B5EF4-FFF2-40B4-BE49-F238E27FC236}">
                <a16:creationId xmlns:a16="http://schemas.microsoft.com/office/drawing/2014/main" id="{6503A905-C496-469F-A05E-3D0AD6DBC091}"/>
              </a:ext>
            </a:extLst>
          </p:cNvPr>
          <p:cNvSpPr txBox="1"/>
          <p:nvPr/>
        </p:nvSpPr>
        <p:spPr>
          <a:xfrm>
            <a:off x="2463739" y="5284368"/>
            <a:ext cx="2664852" cy="646331"/>
          </a:xfrm>
          <a:prstGeom prst="rect">
            <a:avLst/>
          </a:prstGeom>
          <a:noFill/>
        </p:spPr>
        <p:txBody>
          <a:bodyPr wrap="square">
            <a:spAutoFit/>
          </a:bodyPr>
          <a:lstStyle/>
          <a:p>
            <a:r>
              <a:rPr lang="en-US" sz="1200" dirty="0"/>
              <a:t> high-resolution photo references (product shot) can be taken from the web</a:t>
            </a:r>
          </a:p>
        </p:txBody>
      </p:sp>
      <p:sp>
        <p:nvSpPr>
          <p:cNvPr id="13" name="Rectangle 12">
            <a:extLst>
              <a:ext uri="{FF2B5EF4-FFF2-40B4-BE49-F238E27FC236}">
                <a16:creationId xmlns:a16="http://schemas.microsoft.com/office/drawing/2014/main" id="{E0131CD4-CED5-4942-95F8-7CA51E15C0C7}"/>
              </a:ext>
            </a:extLst>
          </p:cNvPr>
          <p:cNvSpPr/>
          <p:nvPr/>
        </p:nvSpPr>
        <p:spPr>
          <a:xfrm>
            <a:off x="6582486" y="1320747"/>
            <a:ext cx="1547195" cy="1547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handbag&#10;&#10;Description automatically generated with low confidence">
            <a:extLst>
              <a:ext uri="{FF2B5EF4-FFF2-40B4-BE49-F238E27FC236}">
                <a16:creationId xmlns:a16="http://schemas.microsoft.com/office/drawing/2014/main" id="{6D668987-A0BF-4693-9E74-7B02B5228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96" y="3102232"/>
            <a:ext cx="1478274" cy="1461078"/>
          </a:xfrm>
          <a:prstGeom prst="rect">
            <a:avLst/>
          </a:prstGeom>
        </p:spPr>
      </p:pic>
      <p:sp>
        <p:nvSpPr>
          <p:cNvPr id="16" name="TextBox 15">
            <a:extLst>
              <a:ext uri="{FF2B5EF4-FFF2-40B4-BE49-F238E27FC236}">
                <a16:creationId xmlns:a16="http://schemas.microsoft.com/office/drawing/2014/main" id="{B0B3B95F-2492-4E65-BE6F-1F706E8BC3EB}"/>
              </a:ext>
            </a:extLst>
          </p:cNvPr>
          <p:cNvSpPr txBox="1"/>
          <p:nvPr/>
        </p:nvSpPr>
        <p:spPr>
          <a:xfrm>
            <a:off x="2463739" y="3509605"/>
            <a:ext cx="2664852" cy="646331"/>
          </a:xfrm>
          <a:prstGeom prst="rect">
            <a:avLst/>
          </a:prstGeom>
          <a:noFill/>
        </p:spPr>
        <p:txBody>
          <a:bodyPr wrap="square">
            <a:spAutoFit/>
          </a:bodyPr>
          <a:lstStyle/>
          <a:p>
            <a:r>
              <a:rPr lang="en-US" sz="1200" dirty="0"/>
              <a:t>Specific for LG category, products can be shot in the white light box (if able to fit)</a:t>
            </a:r>
          </a:p>
        </p:txBody>
      </p:sp>
    </p:spTree>
    <p:extLst>
      <p:ext uri="{BB962C8B-B14F-4D97-AF65-F5344CB8AC3E}">
        <p14:creationId xmlns:p14="http://schemas.microsoft.com/office/powerpoint/2010/main" val="43486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86457-F457-43E6-A8CA-7E3B6C8EC6C9}"/>
              </a:ext>
            </a:extLst>
          </p:cNvPr>
          <p:cNvSpPr txBox="1"/>
          <p:nvPr/>
        </p:nvSpPr>
        <p:spPr>
          <a:xfrm>
            <a:off x="4046021" y="701331"/>
            <a:ext cx="3829125" cy="400110"/>
          </a:xfrm>
          <a:prstGeom prst="rect">
            <a:avLst/>
          </a:prstGeom>
          <a:noFill/>
        </p:spPr>
        <p:txBody>
          <a:bodyPr wrap="none" rtlCol="0">
            <a:spAutoFit/>
          </a:bodyPr>
          <a:lstStyle/>
          <a:p>
            <a:r>
              <a:rPr lang="en-US" sz="2000" b="1" dirty="0"/>
              <a:t>3</a:t>
            </a:r>
            <a:r>
              <a:rPr lang="en-US" sz="2000" dirty="0"/>
              <a:t> Different types of WeChat Posts:-</a:t>
            </a:r>
          </a:p>
        </p:txBody>
      </p:sp>
      <p:sp>
        <p:nvSpPr>
          <p:cNvPr id="5" name="TextBox 4">
            <a:extLst>
              <a:ext uri="{FF2B5EF4-FFF2-40B4-BE49-F238E27FC236}">
                <a16:creationId xmlns:a16="http://schemas.microsoft.com/office/drawing/2014/main" id="{A1D71350-0AFC-4195-B728-2EBE2C6E859A}"/>
              </a:ext>
            </a:extLst>
          </p:cNvPr>
          <p:cNvSpPr txBox="1"/>
          <p:nvPr/>
        </p:nvSpPr>
        <p:spPr>
          <a:xfrm>
            <a:off x="738983" y="1653922"/>
            <a:ext cx="3003320" cy="923330"/>
          </a:xfrm>
          <a:prstGeom prst="rect">
            <a:avLst/>
          </a:prstGeom>
          <a:noFill/>
        </p:spPr>
        <p:txBody>
          <a:bodyPr wrap="square" rtlCol="0">
            <a:spAutoFit/>
          </a:bodyPr>
          <a:lstStyle/>
          <a:p>
            <a:r>
              <a:rPr lang="en-US" b="1" dirty="0"/>
              <a:t>1. Product</a:t>
            </a:r>
            <a:r>
              <a:rPr lang="en-US" dirty="0"/>
              <a:t> : </a:t>
            </a:r>
          </a:p>
          <a:p>
            <a:r>
              <a:rPr lang="en-US" dirty="0"/>
              <a:t>These posts are dedicated to product shots and details </a:t>
            </a:r>
          </a:p>
        </p:txBody>
      </p:sp>
      <p:pic>
        <p:nvPicPr>
          <p:cNvPr id="7" name="Picture 6">
            <a:extLst>
              <a:ext uri="{FF2B5EF4-FFF2-40B4-BE49-F238E27FC236}">
                <a16:creationId xmlns:a16="http://schemas.microsoft.com/office/drawing/2014/main" id="{D6489549-CC45-46E0-A422-CE7B61FE4A7A}"/>
              </a:ext>
            </a:extLst>
          </p:cNvPr>
          <p:cNvPicPr>
            <a:picLocks noChangeAspect="1"/>
          </p:cNvPicPr>
          <p:nvPr/>
        </p:nvPicPr>
        <p:blipFill>
          <a:blip r:embed="rId2"/>
          <a:stretch>
            <a:fillRect/>
          </a:stretch>
        </p:blipFill>
        <p:spPr>
          <a:xfrm>
            <a:off x="7620078" y="3146027"/>
            <a:ext cx="3299131" cy="1272042"/>
          </a:xfrm>
          <a:prstGeom prst="rect">
            <a:avLst/>
          </a:prstGeom>
        </p:spPr>
      </p:pic>
      <p:sp>
        <p:nvSpPr>
          <p:cNvPr id="9" name="TextBox 8">
            <a:extLst>
              <a:ext uri="{FF2B5EF4-FFF2-40B4-BE49-F238E27FC236}">
                <a16:creationId xmlns:a16="http://schemas.microsoft.com/office/drawing/2014/main" id="{DAFFADEE-F458-4A75-A052-E35FBFF9DF58}"/>
              </a:ext>
            </a:extLst>
          </p:cNvPr>
          <p:cNvSpPr txBox="1"/>
          <p:nvPr/>
        </p:nvSpPr>
        <p:spPr>
          <a:xfrm>
            <a:off x="738983" y="3181884"/>
            <a:ext cx="3419549" cy="1200329"/>
          </a:xfrm>
          <a:prstGeom prst="rect">
            <a:avLst/>
          </a:prstGeom>
          <a:noFill/>
        </p:spPr>
        <p:txBody>
          <a:bodyPr wrap="square">
            <a:spAutoFit/>
          </a:bodyPr>
          <a:lstStyle/>
          <a:p>
            <a:r>
              <a:rPr lang="en-US" b="1" dirty="0"/>
              <a:t>2. Product + Selfie </a:t>
            </a:r>
            <a:r>
              <a:rPr lang="en-US" dirty="0"/>
              <a:t>:  </a:t>
            </a:r>
          </a:p>
          <a:p>
            <a:r>
              <a:rPr lang="en-US" dirty="0"/>
              <a:t>These posts are dedicated to a combination of Product + Selfies </a:t>
            </a:r>
            <a:r>
              <a:rPr lang="en-US" dirty="0">
                <a:solidFill>
                  <a:srgbClr val="FF0000"/>
                </a:solidFill>
              </a:rPr>
              <a:t>(Do not use more than 2 x selfies) </a:t>
            </a:r>
          </a:p>
        </p:txBody>
      </p:sp>
      <p:sp>
        <p:nvSpPr>
          <p:cNvPr id="11" name="TextBox 10">
            <a:extLst>
              <a:ext uri="{FF2B5EF4-FFF2-40B4-BE49-F238E27FC236}">
                <a16:creationId xmlns:a16="http://schemas.microsoft.com/office/drawing/2014/main" id="{0FA6B07E-7212-4A88-A9FD-AD5031C51C1C}"/>
              </a:ext>
            </a:extLst>
          </p:cNvPr>
          <p:cNvSpPr txBox="1"/>
          <p:nvPr/>
        </p:nvSpPr>
        <p:spPr>
          <a:xfrm>
            <a:off x="741333" y="5037371"/>
            <a:ext cx="4630910" cy="1200329"/>
          </a:xfrm>
          <a:prstGeom prst="rect">
            <a:avLst/>
          </a:prstGeom>
          <a:noFill/>
        </p:spPr>
        <p:txBody>
          <a:bodyPr wrap="square">
            <a:spAutoFit/>
          </a:bodyPr>
          <a:lstStyle/>
          <a:p>
            <a:r>
              <a:rPr lang="en-US" b="1" dirty="0"/>
              <a:t>3. Product + Selfie + Cross Merchandising </a:t>
            </a:r>
            <a:r>
              <a:rPr lang="en-US" dirty="0"/>
              <a:t>:  These posts are dedicated to a combination of Product + Selfies + Cross-merchandising  photos </a:t>
            </a:r>
          </a:p>
          <a:p>
            <a:r>
              <a:rPr lang="en-US" dirty="0">
                <a:solidFill>
                  <a:srgbClr val="FF0000"/>
                </a:solidFill>
              </a:rPr>
              <a:t>(Do not use more than 2 x selfies)</a:t>
            </a:r>
            <a:r>
              <a:rPr lang="en-US" dirty="0"/>
              <a:t>   </a:t>
            </a:r>
          </a:p>
        </p:txBody>
      </p:sp>
      <p:pic>
        <p:nvPicPr>
          <p:cNvPr id="13" name="Picture 12">
            <a:extLst>
              <a:ext uri="{FF2B5EF4-FFF2-40B4-BE49-F238E27FC236}">
                <a16:creationId xmlns:a16="http://schemas.microsoft.com/office/drawing/2014/main" id="{F7DDD1C8-F42D-4FF7-8436-D3581AC9A589}"/>
              </a:ext>
            </a:extLst>
          </p:cNvPr>
          <p:cNvPicPr>
            <a:picLocks noChangeAspect="1"/>
          </p:cNvPicPr>
          <p:nvPr/>
        </p:nvPicPr>
        <p:blipFill rotWithShape="1">
          <a:blip r:embed="rId3"/>
          <a:srcRect t="402" b="-402"/>
          <a:stretch/>
        </p:blipFill>
        <p:spPr>
          <a:xfrm>
            <a:off x="8729408" y="1557180"/>
            <a:ext cx="1080468" cy="1265252"/>
          </a:xfrm>
          <a:prstGeom prst="rect">
            <a:avLst/>
          </a:prstGeom>
        </p:spPr>
      </p:pic>
      <p:pic>
        <p:nvPicPr>
          <p:cNvPr id="15" name="Picture 14">
            <a:extLst>
              <a:ext uri="{FF2B5EF4-FFF2-40B4-BE49-F238E27FC236}">
                <a16:creationId xmlns:a16="http://schemas.microsoft.com/office/drawing/2014/main" id="{F0A82B97-0D2B-4DFE-8868-3C0D95AFB8D5}"/>
              </a:ext>
            </a:extLst>
          </p:cNvPr>
          <p:cNvPicPr>
            <a:picLocks noChangeAspect="1"/>
          </p:cNvPicPr>
          <p:nvPr/>
        </p:nvPicPr>
        <p:blipFill rotWithShape="1">
          <a:blip r:embed="rId4"/>
          <a:srcRect l="1432" t="1482"/>
          <a:stretch/>
        </p:blipFill>
        <p:spPr>
          <a:xfrm>
            <a:off x="8394999" y="4692564"/>
            <a:ext cx="1749287" cy="1889942"/>
          </a:xfrm>
          <a:prstGeom prst="rect">
            <a:avLst/>
          </a:prstGeom>
        </p:spPr>
      </p:pic>
      <p:sp>
        <p:nvSpPr>
          <p:cNvPr id="16" name="Rectangle 15">
            <a:extLst>
              <a:ext uri="{FF2B5EF4-FFF2-40B4-BE49-F238E27FC236}">
                <a16:creationId xmlns:a16="http://schemas.microsoft.com/office/drawing/2014/main" id="{C2D2FECB-8837-41A7-8897-C77B199A8DD1}"/>
              </a:ext>
            </a:extLst>
          </p:cNvPr>
          <p:cNvSpPr/>
          <p:nvPr/>
        </p:nvSpPr>
        <p:spPr>
          <a:xfrm>
            <a:off x="668747" y="1492101"/>
            <a:ext cx="10583674" cy="1395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1FCF89-0F74-49E9-8865-7A3B5EB2EE6B}"/>
              </a:ext>
            </a:extLst>
          </p:cNvPr>
          <p:cNvSpPr/>
          <p:nvPr/>
        </p:nvSpPr>
        <p:spPr>
          <a:xfrm>
            <a:off x="668747" y="3048553"/>
            <a:ext cx="10653910" cy="1466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E6E316-FF2D-46E4-92A5-49A5559F0FE4}"/>
              </a:ext>
            </a:extLst>
          </p:cNvPr>
          <p:cNvSpPr/>
          <p:nvPr/>
        </p:nvSpPr>
        <p:spPr>
          <a:xfrm>
            <a:off x="668747" y="4656160"/>
            <a:ext cx="10583674" cy="19627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311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7">
            <a:extLst>
              <a:ext uri="{FF2B5EF4-FFF2-40B4-BE49-F238E27FC236}">
                <a16:creationId xmlns:a16="http://schemas.microsoft.com/office/drawing/2014/main" id="{ECDC3EC3-0F04-4CDF-8003-4D100F975976}"/>
              </a:ext>
            </a:extLst>
          </p:cNvPr>
          <p:cNvSpPr txBox="1"/>
          <p:nvPr/>
        </p:nvSpPr>
        <p:spPr>
          <a:xfrm>
            <a:off x="8788008" y="1136648"/>
            <a:ext cx="2713137" cy="4893647"/>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使用店内的人形模特作为造型参考</a:t>
            </a:r>
            <a:endParaRPr lang="en-US" altLang="zh-CN" sz="1200" b="1" dirty="0">
              <a:latin typeface="方正中等线_GBK" panose="03000509000000000000" pitchFamily="65" charset="-122"/>
              <a:ea typeface="方正中等线_GBK" panose="03000509000000000000" pitchFamily="65" charset="-122"/>
            </a:endParaRPr>
          </a:p>
          <a:p>
            <a:r>
              <a:rPr lang="en-US" sz="1200" dirty="0"/>
              <a:t>Use In-store mannequin look as styling reference </a:t>
            </a:r>
            <a:endParaRPr lang="en-US"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在店内预留一个有足够照明的空间进行拍摄（试衣间内）</a:t>
            </a:r>
            <a:endParaRPr lang="en-US" altLang="zh-CN" sz="1200" b="1" dirty="0">
              <a:latin typeface="方正中等线_GBK" panose="03000509000000000000" pitchFamily="65" charset="-122"/>
              <a:ea typeface="方正中等线_GBK" panose="03000509000000000000" pitchFamily="65" charset="-122"/>
            </a:endParaRPr>
          </a:p>
          <a:p>
            <a:r>
              <a:rPr lang="en-US" sz="1200" dirty="0"/>
              <a:t>Dedicate a space in your store with sufficient lighting to conduct photo taking (inside dressing room)</a:t>
            </a: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最理想的情况，在任何时候都应该使用实体墙面（米白色</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白色）</a:t>
            </a:r>
            <a:endParaRPr lang="en-US" altLang="zh-CN" sz="1200" b="1" dirty="0">
              <a:latin typeface="方正中等线_GBK" panose="03000509000000000000" pitchFamily="65" charset="-122"/>
              <a:ea typeface="方正中等线_GBK" panose="03000509000000000000" pitchFamily="65" charset="-122"/>
            </a:endParaRPr>
          </a:p>
          <a:p>
            <a:r>
              <a:rPr lang="en-US" sz="1200" dirty="0"/>
              <a:t>Ideally, a solid (off-white / white) wall should be used at all times</a:t>
            </a: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拍摄时专注于产品</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Focus on product </a:t>
            </a: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有机会为跨品类销售增加露出（如果商品组合不在手册的建议范围内</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请咨询您的</a:t>
            </a:r>
            <a:r>
              <a:rPr lang="en-US" altLang="zh-CN" sz="1200" b="1" dirty="0">
                <a:latin typeface="方正中等线_GBK" panose="03000509000000000000" pitchFamily="65" charset="-122"/>
                <a:ea typeface="方正中等线_GBK" panose="03000509000000000000" pitchFamily="65" charset="-122"/>
              </a:rPr>
              <a:t>VM</a:t>
            </a:r>
            <a:r>
              <a:rPr lang="zh-CN" altLang="en-US" sz="1200" b="1" dirty="0">
                <a:latin typeface="方正中等线_GBK" panose="03000509000000000000" pitchFamily="65" charset="-122"/>
                <a:ea typeface="方正中等线_GBK" panose="03000509000000000000" pitchFamily="65" charset="-122"/>
              </a:rPr>
              <a:t>负责人）</a:t>
            </a:r>
            <a:endParaRPr lang="en-US" altLang="zh-CN" sz="1200" b="1" dirty="0">
              <a:latin typeface="方正中等线_GBK" panose="03000509000000000000" pitchFamily="65" charset="-122"/>
              <a:ea typeface="方正中等线_GBK" panose="03000509000000000000" pitchFamily="65" charset="-122"/>
            </a:endParaRPr>
          </a:p>
          <a:p>
            <a:r>
              <a:rPr lang="en-US" sz="1200" dirty="0"/>
              <a:t>Opportunity to add shot for cross-merchandising (If merchandise mix is outside of suggestion in look-book, please consult your VM </a:t>
            </a:r>
            <a:r>
              <a:rPr lang="en-US" altLang="zh-CN" sz="1200" dirty="0"/>
              <a:t>ambassador</a:t>
            </a:r>
            <a:r>
              <a:rPr lang="en-US" sz="1200" dirty="0"/>
              <a:t> </a:t>
            </a:r>
          </a:p>
          <a:p>
            <a:endParaRPr lang="en-US" sz="1200" b="1" dirty="0">
              <a:latin typeface="方正中等线_GBK" panose="03000509000000000000" pitchFamily="65" charset="-122"/>
              <a:ea typeface="方正中等线_GBK" panose="03000509000000000000" pitchFamily="65" charset="-122"/>
            </a:endParaRPr>
          </a:p>
        </p:txBody>
      </p:sp>
      <p:sp>
        <p:nvSpPr>
          <p:cNvPr id="7" name="TextBox 6">
            <a:extLst>
              <a:ext uri="{FF2B5EF4-FFF2-40B4-BE49-F238E27FC236}">
                <a16:creationId xmlns:a16="http://schemas.microsoft.com/office/drawing/2014/main" id="{BAD29551-3678-49A3-BD97-D4600EFA29F5}"/>
              </a:ext>
            </a:extLst>
          </p:cNvPr>
          <p:cNvSpPr txBox="1"/>
          <p:nvPr/>
        </p:nvSpPr>
        <p:spPr>
          <a:xfrm>
            <a:off x="5739394" y="4934193"/>
            <a:ext cx="2713137"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(cross-merchandising)</a:t>
            </a:r>
          </a:p>
        </p:txBody>
      </p:sp>
      <p:pic>
        <p:nvPicPr>
          <p:cNvPr id="11" name="Picture 10" descr="A picture containing person, standing, dressed, posing&#10;&#10;Description automatically generated">
            <a:extLst>
              <a:ext uri="{FF2B5EF4-FFF2-40B4-BE49-F238E27FC236}">
                <a16:creationId xmlns:a16="http://schemas.microsoft.com/office/drawing/2014/main" id="{FE549CD8-1CE6-4465-BD95-09602551D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55" y="2335846"/>
            <a:ext cx="2456969" cy="2456969"/>
          </a:xfrm>
          <a:prstGeom prst="rect">
            <a:avLst/>
          </a:prstGeom>
        </p:spPr>
      </p:pic>
      <p:pic>
        <p:nvPicPr>
          <p:cNvPr id="13" name="Picture 12" descr="A white dress on a mannequin&#10;&#10;Description automatically generated with low confidence">
            <a:extLst>
              <a:ext uri="{FF2B5EF4-FFF2-40B4-BE49-F238E27FC236}">
                <a16:creationId xmlns:a16="http://schemas.microsoft.com/office/drawing/2014/main" id="{DFC026BF-61FB-427E-8BB2-F8BFCC016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161" y="2357712"/>
            <a:ext cx="2451520" cy="2451520"/>
          </a:xfrm>
          <a:prstGeom prst="rect">
            <a:avLst/>
          </a:prstGeom>
        </p:spPr>
      </p:pic>
      <p:pic>
        <p:nvPicPr>
          <p:cNvPr id="15" name="Picture 14" descr="A purse from a chain&#10;&#10;Description automatically generated with low confidence">
            <a:extLst>
              <a:ext uri="{FF2B5EF4-FFF2-40B4-BE49-F238E27FC236}">
                <a16:creationId xmlns:a16="http://schemas.microsoft.com/office/drawing/2014/main" id="{F711B160-B974-43B4-8C97-8F32E4695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25" y="2357712"/>
            <a:ext cx="2460276" cy="2456969"/>
          </a:xfrm>
          <a:prstGeom prst="rect">
            <a:avLst/>
          </a:prstGeom>
        </p:spPr>
      </p:pic>
      <p:sp>
        <p:nvSpPr>
          <p:cNvPr id="12" name="TextBox 8">
            <a:extLst>
              <a:ext uri="{FF2B5EF4-FFF2-40B4-BE49-F238E27FC236}">
                <a16:creationId xmlns:a16="http://schemas.microsoft.com/office/drawing/2014/main" id="{9E85078E-46BB-433B-AC89-2533ACAC7526}"/>
              </a:ext>
            </a:extLst>
          </p:cNvPr>
          <p:cNvSpPr txBox="1"/>
          <p:nvPr/>
        </p:nvSpPr>
        <p:spPr>
          <a:xfrm>
            <a:off x="580296" y="1866138"/>
            <a:ext cx="2152815" cy="461665"/>
          </a:xfrm>
          <a:prstGeom prst="rect">
            <a:avLst/>
          </a:prstGeom>
          <a:noFill/>
        </p:spPr>
        <p:txBody>
          <a:bodyPr wrap="square">
            <a:spAutoFit/>
          </a:bodyPr>
          <a:lstStyle/>
          <a:p>
            <a:r>
              <a:rPr lang="zh-CN" altLang="en-US" sz="1200" b="1" dirty="0">
                <a:solidFill>
                  <a:srgbClr val="FF0000"/>
                </a:solidFill>
                <a:latin typeface="方正中等线_GBK" panose="03000509000000000000" pitchFamily="65" charset="-122"/>
                <a:ea typeface="方正中等线_GBK" panose="03000509000000000000" pitchFamily="65" charset="-122"/>
              </a:rPr>
              <a:t>照片仅供参考</a:t>
            </a:r>
            <a:endParaRPr lang="en-US" altLang="zh-CN" sz="1200" b="1" dirty="0">
              <a:solidFill>
                <a:srgbClr val="FF0000"/>
              </a:solidFill>
              <a:latin typeface="方正中等线_GBK" panose="03000509000000000000" pitchFamily="65" charset="-122"/>
              <a:ea typeface="方正中等线_GBK" panose="03000509000000000000" pitchFamily="65" charset="-122"/>
            </a:endParaRPr>
          </a:p>
          <a:p>
            <a:r>
              <a:rPr lang="en-US" sz="1100" dirty="0">
                <a:solidFill>
                  <a:srgbClr val="FF0000"/>
                </a:solidFill>
              </a:rPr>
              <a:t>Photos are for reference ONLY </a:t>
            </a:r>
          </a:p>
        </p:txBody>
      </p:sp>
      <p:sp>
        <p:nvSpPr>
          <p:cNvPr id="20" name="TextBox 5">
            <a:extLst>
              <a:ext uri="{FF2B5EF4-FFF2-40B4-BE49-F238E27FC236}">
                <a16:creationId xmlns:a16="http://schemas.microsoft.com/office/drawing/2014/main" id="{7A24E277-E9FC-4503-B4BB-10192981E304}"/>
              </a:ext>
            </a:extLst>
          </p:cNvPr>
          <p:cNvSpPr txBox="1"/>
          <p:nvPr/>
        </p:nvSpPr>
        <p:spPr>
          <a:xfrm>
            <a:off x="1602585" y="4934193"/>
            <a:ext cx="633507" cy="553998"/>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穿搭</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200" dirty="0">
                <a:solidFill>
                  <a:srgbClr val="0070C0"/>
                </a:solidFill>
              </a:rPr>
              <a:t>  </a:t>
            </a:r>
            <a:r>
              <a:rPr lang="en-US" sz="1400" dirty="0">
                <a:solidFill>
                  <a:srgbClr val="0070C0"/>
                </a:solidFill>
              </a:rPr>
              <a:t>Look</a:t>
            </a:r>
            <a:r>
              <a:rPr lang="en-US" sz="1100" dirty="0"/>
              <a:t> </a:t>
            </a:r>
          </a:p>
        </p:txBody>
      </p:sp>
      <p:sp>
        <p:nvSpPr>
          <p:cNvPr id="21" name="TextBox 11">
            <a:extLst>
              <a:ext uri="{FF2B5EF4-FFF2-40B4-BE49-F238E27FC236}">
                <a16:creationId xmlns:a16="http://schemas.microsoft.com/office/drawing/2014/main" id="{8CD04D5B-F3C9-4A2D-BC55-13EA0DE466A6}"/>
              </a:ext>
            </a:extLst>
          </p:cNvPr>
          <p:cNvSpPr txBox="1"/>
          <p:nvPr/>
        </p:nvSpPr>
        <p:spPr>
          <a:xfrm>
            <a:off x="4011115" y="4934193"/>
            <a:ext cx="1025611"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Tree>
    <p:extLst>
      <p:ext uri="{BB962C8B-B14F-4D97-AF65-F5344CB8AC3E}">
        <p14:creationId xmlns:p14="http://schemas.microsoft.com/office/powerpoint/2010/main" val="187088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dress on a mannequin&#10;&#10;Description automatically generated with low confidence">
            <a:extLst>
              <a:ext uri="{FF2B5EF4-FFF2-40B4-BE49-F238E27FC236}">
                <a16:creationId xmlns:a16="http://schemas.microsoft.com/office/drawing/2014/main" id="{DB8D267B-F90A-4FF4-A283-43C92B621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296" y="2055589"/>
            <a:ext cx="2451520" cy="2451520"/>
          </a:xfrm>
          <a:prstGeom prst="rect">
            <a:avLst/>
          </a:prstGeom>
        </p:spPr>
      </p:pic>
      <p:pic>
        <p:nvPicPr>
          <p:cNvPr id="5" name="Picture 4" descr="A person taking a selfie&#10;&#10;Description automatically generated with medium confidence">
            <a:extLst>
              <a:ext uri="{FF2B5EF4-FFF2-40B4-BE49-F238E27FC236}">
                <a16:creationId xmlns:a16="http://schemas.microsoft.com/office/drawing/2014/main" id="{9AC8F425-BE6D-4944-B012-2FDC69EC1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258" y="2055588"/>
            <a:ext cx="2451521" cy="2451521"/>
          </a:xfrm>
          <a:prstGeom prst="rect">
            <a:avLst/>
          </a:prstGeom>
        </p:spPr>
      </p:pic>
      <p:pic>
        <p:nvPicPr>
          <p:cNvPr id="6" name="Picture 5" descr="A person taking a selfie&#10;&#10;Description automatically generated with medium confidence">
            <a:extLst>
              <a:ext uri="{FF2B5EF4-FFF2-40B4-BE49-F238E27FC236}">
                <a16:creationId xmlns:a16="http://schemas.microsoft.com/office/drawing/2014/main" id="{1F041341-5012-4CAA-8350-C0E772635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221" y="2055588"/>
            <a:ext cx="2451521" cy="2451521"/>
          </a:xfrm>
          <a:prstGeom prst="rect">
            <a:avLst/>
          </a:prstGeom>
        </p:spPr>
      </p:pic>
      <p:sp>
        <p:nvSpPr>
          <p:cNvPr id="8" name="TextBox 7">
            <a:extLst>
              <a:ext uri="{FF2B5EF4-FFF2-40B4-BE49-F238E27FC236}">
                <a16:creationId xmlns:a16="http://schemas.microsoft.com/office/drawing/2014/main" id="{571FF307-5775-4CA2-9C7F-08D60F6CCA28}"/>
              </a:ext>
            </a:extLst>
          </p:cNvPr>
          <p:cNvSpPr txBox="1"/>
          <p:nvPr/>
        </p:nvSpPr>
        <p:spPr>
          <a:xfrm>
            <a:off x="3773215" y="4687697"/>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0" name="TextBox 9">
            <a:extLst>
              <a:ext uri="{FF2B5EF4-FFF2-40B4-BE49-F238E27FC236}">
                <a16:creationId xmlns:a16="http://schemas.microsoft.com/office/drawing/2014/main" id="{A6305139-BC59-443A-9BDF-09B0C66FB14A}"/>
              </a:ext>
            </a:extLst>
          </p:cNvPr>
          <p:cNvSpPr txBox="1"/>
          <p:nvPr/>
        </p:nvSpPr>
        <p:spPr>
          <a:xfrm>
            <a:off x="8420549" y="4689482"/>
            <a:ext cx="2052864"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
        <p:nvSpPr>
          <p:cNvPr id="13" name="TextBox 12">
            <a:extLst>
              <a:ext uri="{FF2B5EF4-FFF2-40B4-BE49-F238E27FC236}">
                <a16:creationId xmlns:a16="http://schemas.microsoft.com/office/drawing/2014/main" id="{BCB866BB-6884-476C-B61A-B337474D1F01}"/>
              </a:ext>
            </a:extLst>
          </p:cNvPr>
          <p:cNvSpPr txBox="1"/>
          <p:nvPr/>
        </p:nvSpPr>
        <p:spPr>
          <a:xfrm>
            <a:off x="6295738" y="4687697"/>
            <a:ext cx="1144560"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11" name="TextBox 10">
            <a:extLst>
              <a:ext uri="{FF2B5EF4-FFF2-40B4-BE49-F238E27FC236}">
                <a16:creationId xmlns:a16="http://schemas.microsoft.com/office/drawing/2014/main" id="{3CCD67EE-B6D7-4913-9312-36CB17930A1F}"/>
              </a:ext>
            </a:extLst>
          </p:cNvPr>
          <p:cNvSpPr txBox="1"/>
          <p:nvPr/>
        </p:nvSpPr>
        <p:spPr>
          <a:xfrm>
            <a:off x="2990948" y="1688295"/>
            <a:ext cx="4396268" cy="276999"/>
          </a:xfrm>
          <a:prstGeom prst="rect">
            <a:avLst/>
          </a:prstGeom>
          <a:noFill/>
        </p:spPr>
        <p:txBody>
          <a:bodyPr wrap="none" rtlCol="0">
            <a:spAutoFit/>
          </a:bodyPr>
          <a:lstStyle/>
          <a:p>
            <a:r>
              <a:rPr lang="en-US" sz="1200" dirty="0"/>
              <a:t>For cross-merchandising shots, feature no more than 2 x products.  </a:t>
            </a:r>
          </a:p>
        </p:txBody>
      </p:sp>
    </p:spTree>
    <p:extLst>
      <p:ext uri="{BB962C8B-B14F-4D97-AF65-F5344CB8AC3E}">
        <p14:creationId xmlns:p14="http://schemas.microsoft.com/office/powerpoint/2010/main" val="2026635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selfie&#10;&#10;Description automatically generated with medium confidence">
            <a:extLst>
              <a:ext uri="{FF2B5EF4-FFF2-40B4-BE49-F238E27FC236}">
                <a16:creationId xmlns:a16="http://schemas.microsoft.com/office/drawing/2014/main" id="{BC581F47-99E3-4456-AADA-4CC590EA5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11" y="2026451"/>
            <a:ext cx="3235223" cy="3235223"/>
          </a:xfrm>
          <a:prstGeom prst="rect">
            <a:avLst/>
          </a:prstGeom>
        </p:spPr>
      </p:pic>
      <p:pic>
        <p:nvPicPr>
          <p:cNvPr id="7" name="Picture 6" descr="A person taking a selfie&#10;&#10;Description automatically generated with medium confidence">
            <a:extLst>
              <a:ext uri="{FF2B5EF4-FFF2-40B4-BE49-F238E27FC236}">
                <a16:creationId xmlns:a16="http://schemas.microsoft.com/office/drawing/2014/main" id="{D2342E79-4BCB-43B9-800C-D97457223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511" y="2026451"/>
            <a:ext cx="3235223" cy="3235223"/>
          </a:xfrm>
          <a:prstGeom prst="rect">
            <a:avLst/>
          </a:prstGeom>
        </p:spPr>
      </p:pic>
      <p:pic>
        <p:nvPicPr>
          <p:cNvPr id="9" name="Picture 8" descr="A picture containing bag, accessory, basket&#10;&#10;Description automatically generated">
            <a:extLst>
              <a:ext uri="{FF2B5EF4-FFF2-40B4-BE49-F238E27FC236}">
                <a16:creationId xmlns:a16="http://schemas.microsoft.com/office/drawing/2014/main" id="{00EA5870-565D-467B-B73B-F20F606E6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467" y="2023455"/>
            <a:ext cx="3229366" cy="3232357"/>
          </a:xfrm>
          <a:prstGeom prst="rect">
            <a:avLst/>
          </a:prstGeom>
        </p:spPr>
      </p:pic>
      <p:sp>
        <p:nvSpPr>
          <p:cNvPr id="11" name="Rectangle 10">
            <a:extLst>
              <a:ext uri="{FF2B5EF4-FFF2-40B4-BE49-F238E27FC236}">
                <a16:creationId xmlns:a16="http://schemas.microsoft.com/office/drawing/2014/main" id="{185C59CD-05C8-4419-975A-039321AD0E05}"/>
              </a:ext>
            </a:extLst>
          </p:cNvPr>
          <p:cNvSpPr/>
          <p:nvPr/>
        </p:nvSpPr>
        <p:spPr>
          <a:xfrm>
            <a:off x="7713610" y="2023455"/>
            <a:ext cx="3235223" cy="323522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AF6F44-2DD5-4176-A215-88777E682AD9}"/>
              </a:ext>
            </a:extLst>
          </p:cNvPr>
          <p:cNvSpPr txBox="1"/>
          <p:nvPr/>
        </p:nvSpPr>
        <p:spPr>
          <a:xfrm>
            <a:off x="8815380" y="5387412"/>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3" name="TextBox 12">
            <a:extLst>
              <a:ext uri="{FF2B5EF4-FFF2-40B4-BE49-F238E27FC236}">
                <a16:creationId xmlns:a16="http://schemas.microsoft.com/office/drawing/2014/main" id="{FF2301C5-DE9E-4B9C-96C5-6C582334ED6B}"/>
              </a:ext>
            </a:extLst>
          </p:cNvPr>
          <p:cNvSpPr txBox="1"/>
          <p:nvPr/>
        </p:nvSpPr>
        <p:spPr>
          <a:xfrm>
            <a:off x="4762690" y="5387412"/>
            <a:ext cx="2052864"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
        <p:nvSpPr>
          <p:cNvPr id="14" name="TextBox 13">
            <a:extLst>
              <a:ext uri="{FF2B5EF4-FFF2-40B4-BE49-F238E27FC236}">
                <a16:creationId xmlns:a16="http://schemas.microsoft.com/office/drawing/2014/main" id="{D36DA31B-8628-431C-8D8F-AFECD6F17EFB}"/>
              </a:ext>
            </a:extLst>
          </p:cNvPr>
          <p:cNvSpPr txBox="1"/>
          <p:nvPr/>
        </p:nvSpPr>
        <p:spPr>
          <a:xfrm>
            <a:off x="1674742" y="5387412"/>
            <a:ext cx="1144560"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15" name="TextBox 14">
            <a:extLst>
              <a:ext uri="{FF2B5EF4-FFF2-40B4-BE49-F238E27FC236}">
                <a16:creationId xmlns:a16="http://schemas.microsoft.com/office/drawing/2014/main" id="{E363410C-1811-43AA-B1BF-FB2922D65F8D}"/>
              </a:ext>
            </a:extLst>
          </p:cNvPr>
          <p:cNvSpPr txBox="1"/>
          <p:nvPr/>
        </p:nvSpPr>
        <p:spPr>
          <a:xfrm>
            <a:off x="557849" y="1686583"/>
            <a:ext cx="9137694" cy="461665"/>
          </a:xfrm>
          <a:prstGeom prst="rect">
            <a:avLst/>
          </a:prstGeom>
          <a:noFill/>
        </p:spPr>
        <p:txBody>
          <a:bodyPr wrap="none" rtlCol="0">
            <a:spAutoFit/>
          </a:bodyPr>
          <a:lstStyle/>
          <a:p>
            <a:r>
              <a:rPr lang="en-US" sz="1200" dirty="0"/>
              <a:t>3 image WeChat posts gives an opportunity for cross-merchandising selling. For cross-merchandising shots, feature no more than 2 x products.  </a:t>
            </a:r>
          </a:p>
          <a:p>
            <a:r>
              <a:rPr lang="en-US" sz="1200" dirty="0"/>
              <a:t>  </a:t>
            </a:r>
          </a:p>
        </p:txBody>
      </p:sp>
    </p:spTree>
    <p:extLst>
      <p:ext uri="{BB962C8B-B14F-4D97-AF65-F5344CB8AC3E}">
        <p14:creationId xmlns:p14="http://schemas.microsoft.com/office/powerpoint/2010/main" val="2120442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selfie&#10;&#10;Description automatically generated with medium confidence">
            <a:extLst>
              <a:ext uri="{FF2B5EF4-FFF2-40B4-BE49-F238E27FC236}">
                <a16:creationId xmlns:a16="http://schemas.microsoft.com/office/drawing/2014/main" id="{F72311E7-A97D-480D-8F06-ADA73859C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936" y="745138"/>
            <a:ext cx="2683861" cy="2683861"/>
          </a:xfrm>
          <a:prstGeom prst="rect">
            <a:avLst/>
          </a:prstGeom>
        </p:spPr>
      </p:pic>
      <p:pic>
        <p:nvPicPr>
          <p:cNvPr id="7" name="Picture 6" descr="A picture containing floor, indoor, person&#10;&#10;Description automatically generated">
            <a:extLst>
              <a:ext uri="{FF2B5EF4-FFF2-40B4-BE49-F238E27FC236}">
                <a16:creationId xmlns:a16="http://schemas.microsoft.com/office/drawing/2014/main" id="{9F4AAB5E-E578-4ED4-ADA2-1867D0910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202" y="3539669"/>
            <a:ext cx="2681377" cy="2681377"/>
          </a:xfrm>
          <a:prstGeom prst="rect">
            <a:avLst/>
          </a:prstGeom>
        </p:spPr>
      </p:pic>
      <p:pic>
        <p:nvPicPr>
          <p:cNvPr id="9" name="Picture 8" descr="A picture containing bag, accessory, basket&#10;&#10;Description automatically generated">
            <a:extLst>
              <a:ext uri="{FF2B5EF4-FFF2-40B4-BE49-F238E27FC236}">
                <a16:creationId xmlns:a16="http://schemas.microsoft.com/office/drawing/2014/main" id="{A3096124-E73C-402B-ACA9-EE01EFED2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203" y="745140"/>
            <a:ext cx="2681377" cy="2683860"/>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8693CAAD-C810-42C8-9924-46DCF3E8E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420" y="3539669"/>
            <a:ext cx="2681377" cy="2678897"/>
          </a:xfrm>
          <a:prstGeom prst="rect">
            <a:avLst/>
          </a:prstGeom>
        </p:spPr>
      </p:pic>
      <p:sp>
        <p:nvSpPr>
          <p:cNvPr id="12" name="Rectangle 11">
            <a:extLst>
              <a:ext uri="{FF2B5EF4-FFF2-40B4-BE49-F238E27FC236}">
                <a16:creationId xmlns:a16="http://schemas.microsoft.com/office/drawing/2014/main" id="{284322AB-D9B0-4D57-BA58-DCFD2F93512B}"/>
              </a:ext>
            </a:extLst>
          </p:cNvPr>
          <p:cNvSpPr/>
          <p:nvPr/>
        </p:nvSpPr>
        <p:spPr>
          <a:xfrm>
            <a:off x="8490203" y="745139"/>
            <a:ext cx="2681377" cy="2683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FD1096-C316-4821-90E1-9A5F8569C8EC}"/>
              </a:ext>
            </a:extLst>
          </p:cNvPr>
          <p:cNvSpPr/>
          <p:nvPr/>
        </p:nvSpPr>
        <p:spPr>
          <a:xfrm>
            <a:off x="5676936" y="3537186"/>
            <a:ext cx="2681377" cy="2683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85F4B8-616E-4B23-A370-303407D88CC7}"/>
              </a:ext>
            </a:extLst>
          </p:cNvPr>
          <p:cNvSpPr txBox="1"/>
          <p:nvPr/>
        </p:nvSpPr>
        <p:spPr>
          <a:xfrm>
            <a:off x="6162711" y="135805"/>
            <a:ext cx="1709825"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
        <p:nvSpPr>
          <p:cNvPr id="16" name="TextBox 15">
            <a:extLst>
              <a:ext uri="{FF2B5EF4-FFF2-40B4-BE49-F238E27FC236}">
                <a16:creationId xmlns:a16="http://schemas.microsoft.com/office/drawing/2014/main" id="{EEF2CC15-871B-45C7-90F6-39EED2123AA6}"/>
              </a:ext>
            </a:extLst>
          </p:cNvPr>
          <p:cNvSpPr txBox="1"/>
          <p:nvPr/>
        </p:nvSpPr>
        <p:spPr>
          <a:xfrm>
            <a:off x="9315049" y="135805"/>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7" name="TextBox 16">
            <a:extLst>
              <a:ext uri="{FF2B5EF4-FFF2-40B4-BE49-F238E27FC236}">
                <a16:creationId xmlns:a16="http://schemas.microsoft.com/office/drawing/2014/main" id="{2A09B4BC-E835-414A-B8D3-16E71CC3EE5B}"/>
              </a:ext>
            </a:extLst>
          </p:cNvPr>
          <p:cNvSpPr txBox="1"/>
          <p:nvPr/>
        </p:nvSpPr>
        <p:spPr>
          <a:xfrm>
            <a:off x="6501782" y="6304002"/>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8" name="TextBox 17">
            <a:extLst>
              <a:ext uri="{FF2B5EF4-FFF2-40B4-BE49-F238E27FC236}">
                <a16:creationId xmlns:a16="http://schemas.microsoft.com/office/drawing/2014/main" id="{9D56F2EE-CDEF-451E-8755-CC24C2E4CEC5}"/>
              </a:ext>
            </a:extLst>
          </p:cNvPr>
          <p:cNvSpPr txBox="1"/>
          <p:nvPr/>
        </p:nvSpPr>
        <p:spPr>
          <a:xfrm>
            <a:off x="9258609" y="6304002"/>
            <a:ext cx="1144560"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20" name="TextBox 19">
            <a:extLst>
              <a:ext uri="{FF2B5EF4-FFF2-40B4-BE49-F238E27FC236}">
                <a16:creationId xmlns:a16="http://schemas.microsoft.com/office/drawing/2014/main" id="{17A11296-42FF-4121-8A03-475EE9A10FD9}"/>
              </a:ext>
            </a:extLst>
          </p:cNvPr>
          <p:cNvSpPr txBox="1"/>
          <p:nvPr/>
        </p:nvSpPr>
        <p:spPr>
          <a:xfrm>
            <a:off x="1097280" y="3428999"/>
            <a:ext cx="3856383" cy="646331"/>
          </a:xfrm>
          <a:prstGeom prst="rect">
            <a:avLst/>
          </a:prstGeom>
          <a:noFill/>
        </p:spPr>
        <p:txBody>
          <a:bodyPr wrap="square" rtlCol="0">
            <a:spAutoFit/>
          </a:bodyPr>
          <a:lstStyle/>
          <a:p>
            <a:r>
              <a:rPr lang="en-US" sz="1200" dirty="0"/>
              <a:t>The content will dictate how your customers will view your WeChat moments. 4 image WeChat posts example draws your attention on the Tote bag </a:t>
            </a:r>
          </a:p>
        </p:txBody>
      </p:sp>
    </p:spTree>
    <p:extLst>
      <p:ext uri="{BB962C8B-B14F-4D97-AF65-F5344CB8AC3E}">
        <p14:creationId xmlns:p14="http://schemas.microsoft.com/office/powerpoint/2010/main" val="209358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person&#10;&#10;Description automatically generated">
            <a:extLst>
              <a:ext uri="{FF2B5EF4-FFF2-40B4-BE49-F238E27FC236}">
                <a16:creationId xmlns:a16="http://schemas.microsoft.com/office/drawing/2014/main" id="{3B260012-AECB-4F63-821C-2F38A53DD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790" y="1088299"/>
            <a:ext cx="2498904" cy="2498904"/>
          </a:xfrm>
          <a:prstGeom prst="rect">
            <a:avLst/>
          </a:prstGeom>
        </p:spPr>
      </p:pic>
      <p:pic>
        <p:nvPicPr>
          <p:cNvPr id="7" name="Picture 6" descr="A person taking a selfie&#10;&#10;Description automatically generated with medium confidence">
            <a:extLst>
              <a:ext uri="{FF2B5EF4-FFF2-40B4-BE49-F238E27FC236}">
                <a16:creationId xmlns:a16="http://schemas.microsoft.com/office/drawing/2014/main" id="{F563E84C-D547-4DF2-B531-7C49002F6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431" y="1114203"/>
            <a:ext cx="2498904" cy="2498904"/>
          </a:xfrm>
          <a:prstGeom prst="rect">
            <a:avLst/>
          </a:prstGeom>
        </p:spPr>
      </p:pic>
      <p:pic>
        <p:nvPicPr>
          <p:cNvPr id="9" name="Picture 8" descr="A picture containing bag, accessory, basket&#10;&#10;Description automatically generated">
            <a:extLst>
              <a:ext uri="{FF2B5EF4-FFF2-40B4-BE49-F238E27FC236}">
                <a16:creationId xmlns:a16="http://schemas.microsoft.com/office/drawing/2014/main" id="{B45AAD82-EA1F-44BF-89C2-A267058D7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611" y="1062396"/>
            <a:ext cx="2498904" cy="2501218"/>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254A7058-2696-4C6B-8A9E-2BC6E297B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431" y="3563613"/>
            <a:ext cx="2498904" cy="2496592"/>
          </a:xfrm>
          <a:prstGeom prst="rect">
            <a:avLst/>
          </a:prstGeom>
        </p:spPr>
      </p:pic>
      <p:pic>
        <p:nvPicPr>
          <p:cNvPr id="13" name="Picture 12" descr="A picture containing basket, container, bag&#10;&#10;Description automatically generated">
            <a:extLst>
              <a:ext uri="{FF2B5EF4-FFF2-40B4-BE49-F238E27FC236}">
                <a16:creationId xmlns:a16="http://schemas.microsoft.com/office/drawing/2014/main" id="{DA2ABBE7-78DD-4151-BD03-802ABF044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790" y="3662601"/>
            <a:ext cx="2498904" cy="2501217"/>
          </a:xfrm>
          <a:prstGeom prst="rect">
            <a:avLst/>
          </a:prstGeom>
        </p:spPr>
      </p:pic>
      <p:sp>
        <p:nvSpPr>
          <p:cNvPr id="14" name="Rectangle 13">
            <a:extLst>
              <a:ext uri="{FF2B5EF4-FFF2-40B4-BE49-F238E27FC236}">
                <a16:creationId xmlns:a16="http://schemas.microsoft.com/office/drawing/2014/main" id="{EC6053AB-CB22-410F-80DF-414A1855A1CD}"/>
              </a:ext>
            </a:extLst>
          </p:cNvPr>
          <p:cNvSpPr/>
          <p:nvPr/>
        </p:nvSpPr>
        <p:spPr>
          <a:xfrm>
            <a:off x="4063611" y="3662600"/>
            <a:ext cx="2498904" cy="2501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5D95B5-0D9E-43AA-80D0-79FE7C12DEF2}"/>
              </a:ext>
            </a:extLst>
          </p:cNvPr>
          <p:cNvSpPr/>
          <p:nvPr/>
        </p:nvSpPr>
        <p:spPr>
          <a:xfrm>
            <a:off x="1453431" y="3662600"/>
            <a:ext cx="2498905" cy="2501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BA5C32-5E17-4B9E-A349-CAC5DB0170D3}"/>
              </a:ext>
            </a:extLst>
          </p:cNvPr>
          <p:cNvSpPr/>
          <p:nvPr/>
        </p:nvSpPr>
        <p:spPr>
          <a:xfrm>
            <a:off x="4052461" y="1111889"/>
            <a:ext cx="2498905" cy="24517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7B702B-BCA6-40F8-A8DF-87788C9BE48C}"/>
              </a:ext>
            </a:extLst>
          </p:cNvPr>
          <p:cNvSpPr/>
          <p:nvPr/>
        </p:nvSpPr>
        <p:spPr>
          <a:xfrm>
            <a:off x="6673791" y="3662600"/>
            <a:ext cx="2498903" cy="2501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CAA037A-297B-46B2-8122-3F005F06E507}"/>
              </a:ext>
            </a:extLst>
          </p:cNvPr>
          <p:cNvSpPr txBox="1"/>
          <p:nvPr/>
        </p:nvSpPr>
        <p:spPr>
          <a:xfrm>
            <a:off x="7350962" y="458903"/>
            <a:ext cx="1144560"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19" name="TextBox 18">
            <a:extLst>
              <a:ext uri="{FF2B5EF4-FFF2-40B4-BE49-F238E27FC236}">
                <a16:creationId xmlns:a16="http://schemas.microsoft.com/office/drawing/2014/main" id="{76A1ECD3-E895-4281-9C53-9A21B3367B4E}"/>
              </a:ext>
            </a:extLst>
          </p:cNvPr>
          <p:cNvSpPr txBox="1"/>
          <p:nvPr/>
        </p:nvSpPr>
        <p:spPr>
          <a:xfrm>
            <a:off x="1676451" y="456592"/>
            <a:ext cx="2052864"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
        <p:nvSpPr>
          <p:cNvPr id="20" name="TextBox 19">
            <a:extLst>
              <a:ext uri="{FF2B5EF4-FFF2-40B4-BE49-F238E27FC236}">
                <a16:creationId xmlns:a16="http://schemas.microsoft.com/office/drawing/2014/main" id="{51EC72BE-4655-4AD2-849F-19806C44D6A4}"/>
              </a:ext>
            </a:extLst>
          </p:cNvPr>
          <p:cNvSpPr txBox="1"/>
          <p:nvPr/>
        </p:nvSpPr>
        <p:spPr>
          <a:xfrm>
            <a:off x="7407401" y="6240737"/>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21" name="TextBox 20">
            <a:extLst>
              <a:ext uri="{FF2B5EF4-FFF2-40B4-BE49-F238E27FC236}">
                <a16:creationId xmlns:a16="http://schemas.microsoft.com/office/drawing/2014/main" id="{6E51FFE6-2477-452D-9BAE-E07BD25D04FA}"/>
              </a:ext>
            </a:extLst>
          </p:cNvPr>
          <p:cNvSpPr txBox="1"/>
          <p:nvPr/>
        </p:nvSpPr>
        <p:spPr>
          <a:xfrm>
            <a:off x="2187042" y="6241510"/>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22" name="TextBox 21">
            <a:extLst>
              <a:ext uri="{FF2B5EF4-FFF2-40B4-BE49-F238E27FC236}">
                <a16:creationId xmlns:a16="http://schemas.microsoft.com/office/drawing/2014/main" id="{01E40C38-FBC0-4031-B41C-60835D68959F}"/>
              </a:ext>
            </a:extLst>
          </p:cNvPr>
          <p:cNvSpPr txBox="1"/>
          <p:nvPr/>
        </p:nvSpPr>
        <p:spPr>
          <a:xfrm>
            <a:off x="4786072" y="457903"/>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23" name="TextBox 11">
            <a:extLst>
              <a:ext uri="{FF2B5EF4-FFF2-40B4-BE49-F238E27FC236}">
                <a16:creationId xmlns:a16="http://schemas.microsoft.com/office/drawing/2014/main" id="{8EDB39FC-BC2B-4FFA-8CE2-034ED79D0F34}"/>
              </a:ext>
            </a:extLst>
          </p:cNvPr>
          <p:cNvSpPr txBox="1"/>
          <p:nvPr/>
        </p:nvSpPr>
        <p:spPr>
          <a:xfrm>
            <a:off x="4657363" y="6302292"/>
            <a:ext cx="1311400" cy="492443"/>
          </a:xfrm>
          <a:prstGeom prst="rect">
            <a:avLst/>
          </a:prstGeom>
          <a:noFill/>
        </p:spPr>
        <p:txBody>
          <a:bodyPr wrap="square" rtlCol="0">
            <a:spAutoFit/>
          </a:bodyPr>
          <a:lstStyle/>
          <a:p>
            <a:pPr algn="ctr"/>
            <a:endParaRPr lang="en-US" altLang="zh-CN" sz="12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Info </a:t>
            </a:r>
          </a:p>
        </p:txBody>
      </p:sp>
      <p:sp>
        <p:nvSpPr>
          <p:cNvPr id="25" name="TextBox 24">
            <a:extLst>
              <a:ext uri="{FF2B5EF4-FFF2-40B4-BE49-F238E27FC236}">
                <a16:creationId xmlns:a16="http://schemas.microsoft.com/office/drawing/2014/main" id="{4679B896-6C62-4D16-8BFC-52CAE5ECE6E4}"/>
              </a:ext>
            </a:extLst>
          </p:cNvPr>
          <p:cNvSpPr txBox="1"/>
          <p:nvPr/>
        </p:nvSpPr>
        <p:spPr>
          <a:xfrm>
            <a:off x="9518072" y="3013501"/>
            <a:ext cx="2028306" cy="830997"/>
          </a:xfrm>
          <a:prstGeom prst="rect">
            <a:avLst/>
          </a:prstGeom>
          <a:noFill/>
        </p:spPr>
        <p:txBody>
          <a:bodyPr wrap="square">
            <a:spAutoFit/>
          </a:bodyPr>
          <a:lstStyle/>
          <a:p>
            <a:r>
              <a:rPr lang="en-US" sz="1200" dirty="0"/>
              <a:t>6  image WeChat posts allows more space to add product information. Example: Color offerings. </a:t>
            </a:r>
          </a:p>
        </p:txBody>
      </p:sp>
    </p:spTree>
    <p:extLst>
      <p:ext uri="{BB962C8B-B14F-4D97-AF65-F5344CB8AC3E}">
        <p14:creationId xmlns:p14="http://schemas.microsoft.com/office/powerpoint/2010/main" val="77368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selfie in a mirror&#10;&#10;Description automatically generated">
            <a:extLst>
              <a:ext uri="{FF2B5EF4-FFF2-40B4-BE49-F238E27FC236}">
                <a16:creationId xmlns:a16="http://schemas.microsoft.com/office/drawing/2014/main" id="{A2BD4504-9183-4B95-854E-8B908B9AC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77" y="1810167"/>
            <a:ext cx="3428999" cy="3428999"/>
          </a:xfrm>
          <a:prstGeom prst="rect">
            <a:avLst/>
          </a:prstGeom>
        </p:spPr>
      </p:pic>
      <p:pic>
        <p:nvPicPr>
          <p:cNvPr id="7" name="Picture 6" descr="A picture containing clothing, sleeve&#10;&#10;Description automatically generated">
            <a:extLst>
              <a:ext uri="{FF2B5EF4-FFF2-40B4-BE49-F238E27FC236}">
                <a16:creationId xmlns:a16="http://schemas.microsoft.com/office/drawing/2014/main" id="{B135FE2A-CAA8-498B-9467-4EA751565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707" y="1810166"/>
            <a:ext cx="3552984" cy="3428999"/>
          </a:xfrm>
          <a:prstGeom prst="rect">
            <a:avLst/>
          </a:prstGeom>
        </p:spPr>
      </p:pic>
      <p:pic>
        <p:nvPicPr>
          <p:cNvPr id="9" name="Picture 8">
            <a:extLst>
              <a:ext uri="{FF2B5EF4-FFF2-40B4-BE49-F238E27FC236}">
                <a16:creationId xmlns:a16="http://schemas.microsoft.com/office/drawing/2014/main" id="{F6105DCD-CA20-4D42-BFA7-D67A62D8C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522" y="1810166"/>
            <a:ext cx="3428999" cy="3367007"/>
          </a:xfrm>
          <a:prstGeom prst="rect">
            <a:avLst/>
          </a:prstGeom>
        </p:spPr>
      </p:pic>
      <p:sp>
        <p:nvSpPr>
          <p:cNvPr id="10" name="TextBox 9">
            <a:extLst>
              <a:ext uri="{FF2B5EF4-FFF2-40B4-BE49-F238E27FC236}">
                <a16:creationId xmlns:a16="http://schemas.microsoft.com/office/drawing/2014/main" id="{44DF1FA3-871D-4DCB-A9B5-E03CD85BD23A}"/>
              </a:ext>
            </a:extLst>
          </p:cNvPr>
          <p:cNvSpPr txBox="1"/>
          <p:nvPr/>
        </p:nvSpPr>
        <p:spPr>
          <a:xfrm>
            <a:off x="1674742" y="5387412"/>
            <a:ext cx="1144560"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11" name="TextBox 10">
            <a:extLst>
              <a:ext uri="{FF2B5EF4-FFF2-40B4-BE49-F238E27FC236}">
                <a16:creationId xmlns:a16="http://schemas.microsoft.com/office/drawing/2014/main" id="{235FCFE2-1FD1-453B-BA74-53F7C6684217}"/>
              </a:ext>
            </a:extLst>
          </p:cNvPr>
          <p:cNvSpPr txBox="1"/>
          <p:nvPr/>
        </p:nvSpPr>
        <p:spPr>
          <a:xfrm>
            <a:off x="5450358" y="5387412"/>
            <a:ext cx="1031681"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a:t>
            </a:r>
          </a:p>
        </p:txBody>
      </p:sp>
      <p:sp>
        <p:nvSpPr>
          <p:cNvPr id="12" name="TextBox 11">
            <a:extLst>
              <a:ext uri="{FF2B5EF4-FFF2-40B4-BE49-F238E27FC236}">
                <a16:creationId xmlns:a16="http://schemas.microsoft.com/office/drawing/2014/main" id="{DE70D67D-CCA7-4DB3-927E-2968CA293E87}"/>
              </a:ext>
            </a:extLst>
          </p:cNvPr>
          <p:cNvSpPr txBox="1"/>
          <p:nvPr/>
        </p:nvSpPr>
        <p:spPr>
          <a:xfrm>
            <a:off x="9321618" y="5387412"/>
            <a:ext cx="652807" cy="553998"/>
          </a:xfrm>
          <a:prstGeom prst="rect">
            <a:avLst/>
          </a:prstGeom>
          <a:noFill/>
        </p:spPr>
        <p:txBody>
          <a:bodyPr wrap="none" rtlCol="0">
            <a:spAutoFit/>
          </a:bodyPr>
          <a:lstStyle/>
          <a:p>
            <a:r>
              <a:rPr lang="zh-CN" altLang="en-US" sz="1600" b="1" dirty="0">
                <a:solidFill>
                  <a:srgbClr val="0070C0"/>
                </a:solidFill>
                <a:latin typeface="方正中等线_GBK" panose="03000509000000000000" pitchFamily="65" charset="-122"/>
                <a:ea typeface="方正中等线_GBK" panose="03000509000000000000" pitchFamily="65" charset="-122"/>
              </a:rPr>
              <a:t>细节</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r>
              <a:rPr lang="en-US" sz="1400" dirty="0">
                <a:solidFill>
                  <a:srgbClr val="0070C0"/>
                </a:solidFill>
              </a:rPr>
              <a:t>Detail </a:t>
            </a:r>
          </a:p>
        </p:txBody>
      </p:sp>
      <p:sp>
        <p:nvSpPr>
          <p:cNvPr id="13" name="Rectangle 12">
            <a:extLst>
              <a:ext uri="{FF2B5EF4-FFF2-40B4-BE49-F238E27FC236}">
                <a16:creationId xmlns:a16="http://schemas.microsoft.com/office/drawing/2014/main" id="{DA9C122C-041B-47E1-97E9-B3EEEB557572}"/>
              </a:ext>
            </a:extLst>
          </p:cNvPr>
          <p:cNvSpPr/>
          <p:nvPr/>
        </p:nvSpPr>
        <p:spPr>
          <a:xfrm>
            <a:off x="4189707" y="1810166"/>
            <a:ext cx="3552984"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2E090A-E288-4C6B-8729-C9067AD63674}"/>
              </a:ext>
            </a:extLst>
          </p:cNvPr>
          <p:cNvSpPr/>
          <p:nvPr/>
        </p:nvSpPr>
        <p:spPr>
          <a:xfrm>
            <a:off x="7933522" y="1810165"/>
            <a:ext cx="3428999" cy="3367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0E0591F-3FEB-4F09-8340-944A91DF5B42}"/>
              </a:ext>
            </a:extLst>
          </p:cNvPr>
          <p:cNvSpPr txBox="1"/>
          <p:nvPr/>
        </p:nvSpPr>
        <p:spPr>
          <a:xfrm>
            <a:off x="5551736" y="1406930"/>
            <a:ext cx="5917774" cy="276999"/>
          </a:xfrm>
          <a:prstGeom prst="rect">
            <a:avLst/>
          </a:prstGeom>
          <a:noFill/>
        </p:spPr>
        <p:txBody>
          <a:bodyPr wrap="none" rtlCol="0">
            <a:spAutoFit/>
          </a:bodyPr>
          <a:lstStyle/>
          <a:p>
            <a:r>
              <a:rPr lang="en-US" sz="1200" dirty="0"/>
              <a:t>3 image WeChat posts also gives an opportunity for dedicating attention to a single product  </a:t>
            </a:r>
          </a:p>
        </p:txBody>
      </p:sp>
    </p:spTree>
    <p:extLst>
      <p:ext uri="{BB962C8B-B14F-4D97-AF65-F5344CB8AC3E}">
        <p14:creationId xmlns:p14="http://schemas.microsoft.com/office/powerpoint/2010/main" val="253524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7">
            <a:extLst>
              <a:ext uri="{FF2B5EF4-FFF2-40B4-BE49-F238E27FC236}">
                <a16:creationId xmlns:a16="http://schemas.microsoft.com/office/drawing/2014/main" id="{2B8D13D1-5F73-41BA-8E98-C800B64018A0}"/>
              </a:ext>
            </a:extLst>
          </p:cNvPr>
          <p:cNvSpPr txBox="1"/>
          <p:nvPr/>
        </p:nvSpPr>
        <p:spPr>
          <a:xfrm>
            <a:off x="8176457" y="3048226"/>
            <a:ext cx="2963320" cy="3416320"/>
          </a:xfrm>
          <a:prstGeom prst="rect">
            <a:avLst/>
          </a:prstGeom>
          <a:noFill/>
        </p:spPr>
        <p:txBody>
          <a:bodyPr wrap="square" rtlCol="0">
            <a:spAutoFit/>
          </a:bodyPr>
          <a:lstStyle/>
          <a:p>
            <a:r>
              <a:rPr lang="en-US" altLang="zh-CN" sz="1200" b="1" dirty="0">
                <a:latin typeface="方正中等线_GBK" panose="03000509000000000000" pitchFamily="65" charset="-122"/>
                <a:ea typeface="方正中等线_GBK" panose="03000509000000000000" pitchFamily="65" charset="-122"/>
              </a:rPr>
              <a:t>6</a:t>
            </a:r>
            <a:r>
              <a:rPr lang="zh-CN" altLang="en-US" sz="1200" b="1" dirty="0">
                <a:latin typeface="方正中等线_GBK" panose="03000509000000000000" pitchFamily="65" charset="-122"/>
                <a:ea typeface="方正中等线_GBK" panose="03000509000000000000" pitchFamily="65" charset="-122"/>
              </a:rPr>
              <a:t>张照片的展示，结合人形模特、产品细节和自拍（自拍不要超过</a:t>
            </a:r>
            <a:r>
              <a:rPr lang="en-US" altLang="zh-CN" sz="1200" b="1" dirty="0">
                <a:latin typeface="方正中等线_GBK" panose="03000509000000000000" pitchFamily="65" charset="-122"/>
                <a:ea typeface="方正中等线_GBK" panose="03000509000000000000" pitchFamily="65" charset="-122"/>
              </a:rPr>
              <a:t>2</a:t>
            </a:r>
            <a:r>
              <a:rPr lang="zh-CN" altLang="en-US" sz="1200" b="1" dirty="0">
                <a:latin typeface="方正中等线_GBK" panose="03000509000000000000" pitchFamily="65" charset="-122"/>
                <a:ea typeface="方正中等线_GBK" panose="03000509000000000000" pitchFamily="65" charset="-122"/>
              </a:rPr>
              <a:t>张）</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For </a:t>
            </a:r>
            <a:r>
              <a:rPr lang="en-US" altLang="zh-CN" sz="1200" dirty="0"/>
              <a:t>6</a:t>
            </a:r>
            <a:r>
              <a:rPr lang="en-US" sz="1200" dirty="0"/>
              <a:t> shot displays, use a combination of mannequin look, product details, and selfies (do not use more than x 2)</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整体的焦点应该不在多过</a:t>
            </a:r>
            <a:r>
              <a:rPr lang="en-US" altLang="zh-CN" sz="1200" b="1" dirty="0">
                <a:latin typeface="方正中等线_GBK" panose="03000509000000000000" pitchFamily="65" charset="-122"/>
                <a:ea typeface="方正中等线_GBK" panose="03000509000000000000" pitchFamily="65" charset="-122"/>
              </a:rPr>
              <a:t>2</a:t>
            </a:r>
            <a:r>
              <a:rPr lang="zh-CN" altLang="en-US" sz="1200" b="1" dirty="0">
                <a:latin typeface="方正中等线_GBK" panose="03000509000000000000" pitchFamily="65" charset="-122"/>
                <a:ea typeface="方正中等线_GBK" panose="03000509000000000000" pitchFamily="65" charset="-122"/>
              </a:rPr>
              <a:t>个产品</a:t>
            </a:r>
            <a:endParaRPr lang="en-US" altLang="zh-CN" sz="1200" b="1" dirty="0">
              <a:latin typeface="方正中等线_GBK" panose="03000509000000000000" pitchFamily="65" charset="-122"/>
              <a:ea typeface="方正中等线_GBK" panose="03000509000000000000" pitchFamily="65" charset="-122"/>
            </a:endParaRPr>
          </a:p>
          <a:p>
            <a:r>
              <a:rPr lang="en-US" sz="1200" dirty="0"/>
              <a:t>Overall focus should be on </a:t>
            </a:r>
            <a:r>
              <a:rPr lang="en-US" sz="1200" dirty="0">
                <a:solidFill>
                  <a:srgbClr val="FF0000"/>
                </a:solidFill>
              </a:rPr>
              <a:t>no more than 2 </a:t>
            </a:r>
            <a:r>
              <a:rPr lang="en-US" sz="1200" dirty="0"/>
              <a:t>product </a:t>
            </a: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有机会为跨品类销售增加露出（如果商品组合不在手册的建议范围内</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请咨询您的</a:t>
            </a:r>
            <a:r>
              <a:rPr lang="en-US" altLang="zh-CN" sz="1200" b="1" dirty="0">
                <a:latin typeface="方正中等线_GBK" panose="03000509000000000000" pitchFamily="65" charset="-122"/>
                <a:ea typeface="方正中等线_GBK" panose="03000509000000000000" pitchFamily="65" charset="-122"/>
              </a:rPr>
              <a:t>VM</a:t>
            </a:r>
            <a:r>
              <a:rPr lang="zh-CN" altLang="en-US" sz="1200" b="1" dirty="0">
                <a:latin typeface="方正中等线_GBK" panose="03000509000000000000" pitchFamily="65" charset="-122"/>
                <a:ea typeface="方正中等线_GBK" panose="03000509000000000000" pitchFamily="65" charset="-122"/>
              </a:rPr>
              <a:t>负责人）</a:t>
            </a:r>
            <a:endParaRPr lang="en-US" altLang="zh-CN" sz="1200" b="1" dirty="0">
              <a:latin typeface="方正中等线_GBK" panose="03000509000000000000" pitchFamily="65" charset="-122"/>
              <a:ea typeface="方正中等线_GBK" panose="03000509000000000000" pitchFamily="65" charset="-122"/>
            </a:endParaRPr>
          </a:p>
          <a:p>
            <a:r>
              <a:rPr lang="en-US" sz="1200" dirty="0"/>
              <a:t>Opportunity to add shot for cross-merchandising (If merchandise mix is outside of suggestion in look-book, please consult your VM ambassador</a:t>
            </a:r>
          </a:p>
          <a:p>
            <a:endParaRPr lang="en-US" altLang="zh-CN" sz="1200" b="1" dirty="0">
              <a:latin typeface="方正中等线_GBK" panose="03000509000000000000" pitchFamily="65" charset="-122"/>
              <a:ea typeface="方正中等线_GBK" panose="03000509000000000000" pitchFamily="65" charset="-122"/>
            </a:endParaRPr>
          </a:p>
        </p:txBody>
      </p:sp>
      <p:pic>
        <p:nvPicPr>
          <p:cNvPr id="5" name="Picture 4" descr="A picture containing person, standing, suit&#10;&#10;Description automatically generated">
            <a:extLst>
              <a:ext uri="{FF2B5EF4-FFF2-40B4-BE49-F238E27FC236}">
                <a16:creationId xmlns:a16="http://schemas.microsoft.com/office/drawing/2014/main" id="{97284885-64B3-4295-B9B4-CCE6EB0A4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434" y="1069551"/>
            <a:ext cx="1893090" cy="1894843"/>
          </a:xfrm>
          <a:prstGeom prst="rect">
            <a:avLst/>
          </a:prstGeom>
        </p:spPr>
      </p:pic>
      <p:pic>
        <p:nvPicPr>
          <p:cNvPr id="7" name="Picture 6" descr="A close-up of a pocket watch&#10;&#10;Description automatically generated with low confidence">
            <a:extLst>
              <a:ext uri="{FF2B5EF4-FFF2-40B4-BE49-F238E27FC236}">
                <a16:creationId xmlns:a16="http://schemas.microsoft.com/office/drawing/2014/main" id="{A2866B3A-0A90-4D2A-B28D-D3A247C85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463" y="3089150"/>
            <a:ext cx="1894843" cy="1894843"/>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D8041A27-5AC2-4E1B-A565-718D00E5C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610" y="3089150"/>
            <a:ext cx="1893088" cy="1894841"/>
          </a:xfrm>
          <a:prstGeom prst="rect">
            <a:avLst/>
          </a:prstGeom>
        </p:spPr>
      </p:pic>
      <p:pic>
        <p:nvPicPr>
          <p:cNvPr id="26" name="Picture 25" descr="A picture containing clothing, indoor, shirt, clothes&#10;&#10;Description automatically generated">
            <a:extLst>
              <a:ext uri="{FF2B5EF4-FFF2-40B4-BE49-F238E27FC236}">
                <a16:creationId xmlns:a16="http://schemas.microsoft.com/office/drawing/2014/main" id="{AFF7355C-4F1C-4A04-A049-F4C5E8271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610" y="1065454"/>
            <a:ext cx="1884971" cy="1884971"/>
          </a:xfrm>
          <a:prstGeom prst="rect">
            <a:avLst/>
          </a:prstGeom>
        </p:spPr>
      </p:pic>
      <p:sp>
        <p:nvSpPr>
          <p:cNvPr id="24" name="TextBox 8">
            <a:extLst>
              <a:ext uri="{FF2B5EF4-FFF2-40B4-BE49-F238E27FC236}">
                <a16:creationId xmlns:a16="http://schemas.microsoft.com/office/drawing/2014/main" id="{4E39733F-E56F-48F2-A441-3FE2C605DF62}"/>
              </a:ext>
            </a:extLst>
          </p:cNvPr>
          <p:cNvSpPr txBox="1"/>
          <p:nvPr/>
        </p:nvSpPr>
        <p:spPr>
          <a:xfrm>
            <a:off x="5077807" y="603789"/>
            <a:ext cx="2152815" cy="461665"/>
          </a:xfrm>
          <a:prstGeom prst="rect">
            <a:avLst/>
          </a:prstGeom>
          <a:noFill/>
        </p:spPr>
        <p:txBody>
          <a:bodyPr wrap="square">
            <a:spAutoFit/>
          </a:bodyPr>
          <a:lstStyle/>
          <a:p>
            <a:r>
              <a:rPr lang="zh-CN" altLang="en-US" sz="1200" b="1" dirty="0">
                <a:solidFill>
                  <a:srgbClr val="FF0000"/>
                </a:solidFill>
                <a:latin typeface="方正中等线_GBK" panose="03000509000000000000" pitchFamily="65" charset="-122"/>
                <a:ea typeface="方正中等线_GBK" panose="03000509000000000000" pitchFamily="65" charset="-122"/>
              </a:rPr>
              <a:t>照片仅供参考</a:t>
            </a:r>
            <a:endParaRPr lang="en-US" altLang="zh-CN" sz="1200" b="1" dirty="0">
              <a:solidFill>
                <a:srgbClr val="FF0000"/>
              </a:solidFill>
              <a:latin typeface="方正中等线_GBK" panose="03000509000000000000" pitchFamily="65" charset="-122"/>
              <a:ea typeface="方正中等线_GBK" panose="03000509000000000000" pitchFamily="65" charset="-122"/>
            </a:endParaRPr>
          </a:p>
          <a:p>
            <a:r>
              <a:rPr lang="en-US" sz="1100" dirty="0">
                <a:solidFill>
                  <a:srgbClr val="FF0000"/>
                </a:solidFill>
              </a:rPr>
              <a:t>Photos are for reference ONLY </a:t>
            </a:r>
          </a:p>
        </p:txBody>
      </p:sp>
      <p:sp>
        <p:nvSpPr>
          <p:cNvPr id="27" name="TextBox 11">
            <a:extLst>
              <a:ext uri="{FF2B5EF4-FFF2-40B4-BE49-F238E27FC236}">
                <a16:creationId xmlns:a16="http://schemas.microsoft.com/office/drawing/2014/main" id="{E32E0B8E-8E95-4CAF-9D4D-A82DD9BD8ADE}"/>
              </a:ext>
            </a:extLst>
          </p:cNvPr>
          <p:cNvSpPr txBox="1"/>
          <p:nvPr/>
        </p:nvSpPr>
        <p:spPr>
          <a:xfrm>
            <a:off x="1529568" y="442094"/>
            <a:ext cx="1045052"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a:t>
            </a:r>
            <a:r>
              <a:rPr lang="en-US" altLang="zh-CN" sz="1400" dirty="0">
                <a:solidFill>
                  <a:srgbClr val="0070C0"/>
                </a:solidFill>
              </a:rPr>
              <a:t>1</a:t>
            </a:r>
            <a:endParaRPr lang="en-US" sz="1400" dirty="0">
              <a:solidFill>
                <a:srgbClr val="0070C0"/>
              </a:solidFill>
            </a:endParaRPr>
          </a:p>
        </p:txBody>
      </p:sp>
      <p:sp>
        <p:nvSpPr>
          <p:cNvPr id="28" name="TextBox 11">
            <a:extLst>
              <a:ext uri="{FF2B5EF4-FFF2-40B4-BE49-F238E27FC236}">
                <a16:creationId xmlns:a16="http://schemas.microsoft.com/office/drawing/2014/main" id="{E5392AC8-C334-44BF-BDF7-89D8C5A8BDC4}"/>
              </a:ext>
            </a:extLst>
          </p:cNvPr>
          <p:cNvSpPr txBox="1"/>
          <p:nvPr/>
        </p:nvSpPr>
        <p:spPr>
          <a:xfrm>
            <a:off x="1388369" y="5114115"/>
            <a:ext cx="1327451"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a:t>
            </a:r>
            <a:r>
              <a:rPr lang="en-US" altLang="zh-CN" sz="1400" dirty="0">
                <a:solidFill>
                  <a:srgbClr val="0070C0"/>
                </a:solidFill>
              </a:rPr>
              <a:t>2</a:t>
            </a:r>
            <a:endParaRPr lang="en-US" sz="1400" dirty="0">
              <a:solidFill>
                <a:srgbClr val="0070C0"/>
              </a:solidFill>
            </a:endParaRPr>
          </a:p>
        </p:txBody>
      </p:sp>
      <p:sp>
        <p:nvSpPr>
          <p:cNvPr id="29" name="TextBox 11">
            <a:extLst>
              <a:ext uri="{FF2B5EF4-FFF2-40B4-BE49-F238E27FC236}">
                <a16:creationId xmlns:a16="http://schemas.microsoft.com/office/drawing/2014/main" id="{F0451954-9152-4442-BFB3-CBF979D68CA5}"/>
              </a:ext>
            </a:extLst>
          </p:cNvPr>
          <p:cNvSpPr txBox="1"/>
          <p:nvPr/>
        </p:nvSpPr>
        <p:spPr>
          <a:xfrm>
            <a:off x="3435281" y="5114115"/>
            <a:ext cx="1327451"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产品细节</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Detail</a:t>
            </a:r>
          </a:p>
        </p:txBody>
      </p:sp>
      <p:sp>
        <p:nvSpPr>
          <p:cNvPr id="30" name="TextBox 11">
            <a:extLst>
              <a:ext uri="{FF2B5EF4-FFF2-40B4-BE49-F238E27FC236}">
                <a16:creationId xmlns:a16="http://schemas.microsoft.com/office/drawing/2014/main" id="{49E224D6-864D-4AA2-9F7E-58637A6043A8}"/>
              </a:ext>
            </a:extLst>
          </p:cNvPr>
          <p:cNvSpPr txBox="1"/>
          <p:nvPr/>
        </p:nvSpPr>
        <p:spPr>
          <a:xfrm>
            <a:off x="3576481" y="446153"/>
            <a:ext cx="1045052"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31" name="TextBox 11">
            <a:extLst>
              <a:ext uri="{FF2B5EF4-FFF2-40B4-BE49-F238E27FC236}">
                <a16:creationId xmlns:a16="http://schemas.microsoft.com/office/drawing/2014/main" id="{66081283-F61E-469C-9A73-27DD995CC97A}"/>
              </a:ext>
            </a:extLst>
          </p:cNvPr>
          <p:cNvSpPr txBox="1"/>
          <p:nvPr/>
        </p:nvSpPr>
        <p:spPr>
          <a:xfrm>
            <a:off x="5554354" y="5144893"/>
            <a:ext cx="1083291" cy="523220"/>
          </a:xfrm>
          <a:prstGeom prst="rect">
            <a:avLst/>
          </a:prstGeom>
          <a:noFill/>
        </p:spPr>
        <p:txBody>
          <a:bodyPr wrap="square" rtlCol="0">
            <a:spAutoFit/>
          </a:bodyPr>
          <a:lstStyle/>
          <a:p>
            <a:pPr algn="ctr"/>
            <a:endParaRPr lang="en-US" altLang="zh-CN" sz="14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info </a:t>
            </a:r>
          </a:p>
        </p:txBody>
      </p:sp>
      <p:pic>
        <p:nvPicPr>
          <p:cNvPr id="3" name="Picture 2" descr="A person taking a selfie&#10;&#10;Description automatically generated">
            <a:extLst>
              <a:ext uri="{FF2B5EF4-FFF2-40B4-BE49-F238E27FC236}">
                <a16:creationId xmlns:a16="http://schemas.microsoft.com/office/drawing/2014/main" id="{651F2FD5-5007-4626-84A3-72EFD97B5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2463" y="1065454"/>
            <a:ext cx="1893089" cy="1893089"/>
          </a:xfrm>
          <a:prstGeom prst="rect">
            <a:avLst/>
          </a:prstGeom>
        </p:spPr>
      </p:pic>
      <p:sp>
        <p:nvSpPr>
          <p:cNvPr id="8" name="Rectangle 7">
            <a:extLst>
              <a:ext uri="{FF2B5EF4-FFF2-40B4-BE49-F238E27FC236}">
                <a16:creationId xmlns:a16="http://schemas.microsoft.com/office/drawing/2014/main" id="{3C44F5D4-5D90-46C1-BFAA-736C4F5BBEC0}"/>
              </a:ext>
            </a:extLst>
          </p:cNvPr>
          <p:cNvSpPr/>
          <p:nvPr/>
        </p:nvSpPr>
        <p:spPr>
          <a:xfrm>
            <a:off x="5197522" y="3089150"/>
            <a:ext cx="1893087" cy="189484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530C793-EE47-4C9F-9C7D-257496BF52F3}"/>
              </a:ext>
            </a:extLst>
          </p:cNvPr>
          <p:cNvSpPr txBox="1"/>
          <p:nvPr/>
        </p:nvSpPr>
        <p:spPr>
          <a:xfrm>
            <a:off x="7090609" y="1739973"/>
            <a:ext cx="1780642"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Tree>
    <p:extLst>
      <p:ext uri="{BB962C8B-B14F-4D97-AF65-F5344CB8AC3E}">
        <p14:creationId xmlns:p14="http://schemas.microsoft.com/office/powerpoint/2010/main" val="133368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7">
            <a:extLst>
              <a:ext uri="{FF2B5EF4-FFF2-40B4-BE49-F238E27FC236}">
                <a16:creationId xmlns:a16="http://schemas.microsoft.com/office/drawing/2014/main" id="{297588EC-A3D1-465E-B2D8-91DD9B76E452}"/>
              </a:ext>
            </a:extLst>
          </p:cNvPr>
          <p:cNvSpPr txBox="1"/>
          <p:nvPr/>
        </p:nvSpPr>
        <p:spPr>
          <a:xfrm>
            <a:off x="922752" y="1698918"/>
            <a:ext cx="4414807" cy="3785652"/>
          </a:xfrm>
          <a:prstGeom prst="rect">
            <a:avLst/>
          </a:prstGeom>
          <a:noFill/>
        </p:spPr>
        <p:txBody>
          <a:bodyPr wrap="square" rtlCol="0">
            <a:spAutoFit/>
          </a:bodyPr>
          <a:lstStyle/>
          <a:p>
            <a:r>
              <a:rPr lang="en-US" altLang="zh-CN" sz="1200" b="1" dirty="0">
                <a:latin typeface="方正中等线_GBK" panose="03000509000000000000" pitchFamily="65" charset="-122"/>
                <a:ea typeface="方正中等线_GBK" panose="03000509000000000000" pitchFamily="65" charset="-122"/>
              </a:rPr>
              <a:t>9</a:t>
            </a:r>
            <a:r>
              <a:rPr lang="zh-CN" altLang="en-US" sz="1200" b="1" dirty="0">
                <a:latin typeface="方正中等线_GBK" panose="03000509000000000000" pitchFamily="65" charset="-122"/>
                <a:ea typeface="方正中等线_GBK" panose="03000509000000000000" pitchFamily="65" charset="-122"/>
              </a:rPr>
              <a:t>张照片的展示，可以使用媒体传播、产品细节和自拍图来进行组合</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For 9 shot displays, use a combination of media, product details, and selfies</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拼接你的照片来强调产品</a:t>
            </a:r>
            <a:endParaRPr lang="en-US" altLang="zh-CN" sz="1200" b="1" dirty="0">
              <a:latin typeface="方正中等线_GBK" panose="03000509000000000000" pitchFamily="65" charset="-122"/>
              <a:ea typeface="方正中等线_GBK" panose="03000509000000000000" pitchFamily="65" charset="-122"/>
            </a:endParaRPr>
          </a:p>
          <a:p>
            <a:r>
              <a:rPr lang="en-US" sz="1200" dirty="0"/>
              <a:t>Splice your photo to emphasize product </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整体的焦点应该不在多过</a:t>
            </a:r>
            <a:r>
              <a:rPr lang="en-US" altLang="zh-CN" sz="1200" b="1" dirty="0">
                <a:latin typeface="方正中等线_GBK" panose="03000509000000000000" pitchFamily="65" charset="-122"/>
                <a:ea typeface="方正中等线_GBK" panose="03000509000000000000" pitchFamily="65" charset="-122"/>
              </a:rPr>
              <a:t>2</a:t>
            </a:r>
            <a:r>
              <a:rPr lang="zh-CN" altLang="en-US" sz="1200" b="1" dirty="0">
                <a:latin typeface="方正中等线_GBK" panose="03000509000000000000" pitchFamily="65" charset="-122"/>
                <a:ea typeface="方正中等线_GBK" panose="03000509000000000000" pitchFamily="65" charset="-122"/>
              </a:rPr>
              <a:t>个产品</a:t>
            </a:r>
            <a:endParaRPr lang="en-US" altLang="zh-CN" sz="1200" b="1" dirty="0">
              <a:latin typeface="方正中等线_GBK" panose="03000509000000000000" pitchFamily="65" charset="-122"/>
              <a:ea typeface="方正中等线_GBK" panose="03000509000000000000" pitchFamily="65" charset="-122"/>
            </a:endParaRPr>
          </a:p>
          <a:p>
            <a:r>
              <a:rPr lang="en-US" sz="1200" dirty="0"/>
              <a:t>Overall focus should be on </a:t>
            </a:r>
            <a:r>
              <a:rPr lang="en-US" sz="1200" dirty="0">
                <a:solidFill>
                  <a:srgbClr val="FF0000"/>
                </a:solidFill>
              </a:rPr>
              <a:t>no more than 2 </a:t>
            </a:r>
            <a:r>
              <a:rPr lang="en-US" sz="1200" dirty="0"/>
              <a:t>product </a:t>
            </a: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自拍照不要超过</a:t>
            </a:r>
            <a:r>
              <a:rPr lang="en-US" altLang="zh-CN" sz="1200" b="1" dirty="0">
                <a:latin typeface="方正中等线_GBK" panose="03000509000000000000" pitchFamily="65" charset="-122"/>
                <a:ea typeface="方正中等线_GBK" panose="03000509000000000000" pitchFamily="65" charset="-122"/>
              </a:rPr>
              <a:t>2</a:t>
            </a:r>
            <a:r>
              <a:rPr lang="zh-CN" altLang="en-US" sz="1200" b="1" dirty="0">
                <a:latin typeface="方正中等线_GBK" panose="03000509000000000000" pitchFamily="65" charset="-122"/>
                <a:ea typeface="方正中等线_GBK" panose="03000509000000000000" pitchFamily="65" charset="-122"/>
              </a:rPr>
              <a:t>张</a:t>
            </a:r>
            <a:endParaRPr lang="en-US" altLang="zh-CN" sz="1200" b="1" dirty="0">
              <a:latin typeface="方正中等线_GBK" panose="03000509000000000000" pitchFamily="65" charset="-122"/>
              <a:ea typeface="方正中等线_GBK" panose="03000509000000000000" pitchFamily="65" charset="-122"/>
            </a:endParaRPr>
          </a:p>
          <a:p>
            <a:r>
              <a:rPr lang="en-US" sz="1200" dirty="0"/>
              <a:t>Do not use more than </a:t>
            </a:r>
            <a:r>
              <a:rPr lang="en-US" altLang="zh-CN" sz="1200" dirty="0"/>
              <a:t>2 selfies </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有机会为跨品类销售增加露出（如果商品组合不在手册的建议范围内</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请咨询您的</a:t>
            </a:r>
            <a:r>
              <a:rPr lang="en-US" altLang="zh-CN" sz="1200" b="1" dirty="0">
                <a:latin typeface="方正中等线_GBK" panose="03000509000000000000" pitchFamily="65" charset="-122"/>
                <a:ea typeface="方正中等线_GBK" panose="03000509000000000000" pitchFamily="65" charset="-122"/>
              </a:rPr>
              <a:t>VM</a:t>
            </a:r>
            <a:r>
              <a:rPr lang="zh-CN" altLang="en-US" sz="1200" b="1" dirty="0">
                <a:latin typeface="方正中等线_GBK" panose="03000509000000000000" pitchFamily="65" charset="-122"/>
                <a:ea typeface="方正中等线_GBK" panose="03000509000000000000" pitchFamily="65" charset="-122"/>
              </a:rPr>
              <a:t>负责人）</a:t>
            </a:r>
            <a:endParaRPr lang="en-US" altLang="zh-CN" sz="1200" b="1" dirty="0">
              <a:latin typeface="方正中等线_GBK" panose="03000509000000000000" pitchFamily="65" charset="-122"/>
              <a:ea typeface="方正中等线_GBK" panose="03000509000000000000" pitchFamily="65" charset="-122"/>
            </a:endParaRPr>
          </a:p>
          <a:p>
            <a:r>
              <a:rPr lang="en-US" sz="1200" dirty="0"/>
              <a:t>Opportunity to add shot for cross-merchandising (If merchandise mix is outside of suggestion in look-book, please consult your VM ambassador</a:t>
            </a:r>
          </a:p>
          <a:p>
            <a:endParaRPr lang="en-US" altLang="zh-CN" sz="1200" b="1" dirty="0">
              <a:latin typeface="方正中等线_GBK" panose="03000509000000000000" pitchFamily="65" charset="-122"/>
              <a:ea typeface="方正中等线_GBK" panose="03000509000000000000" pitchFamily="65" charset="-122"/>
            </a:endParaRPr>
          </a:p>
        </p:txBody>
      </p:sp>
      <p:pic>
        <p:nvPicPr>
          <p:cNvPr id="5" name="Picture 4" descr="A close-up of a sewing machine&#10;&#10;Description automatically generated with low confidence">
            <a:extLst>
              <a:ext uri="{FF2B5EF4-FFF2-40B4-BE49-F238E27FC236}">
                <a16:creationId xmlns:a16="http://schemas.microsoft.com/office/drawing/2014/main" id="{E56DA1FE-910C-4403-BE10-2A9AF034E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092" y="2645266"/>
            <a:ext cx="1544878" cy="1544878"/>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B3380BE2-3FFB-4729-B65A-DF2ACDDF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372" y="2645266"/>
            <a:ext cx="1544878" cy="1544878"/>
          </a:xfrm>
          <a:prstGeom prst="rect">
            <a:avLst/>
          </a:prstGeom>
        </p:spPr>
      </p:pic>
      <p:pic>
        <p:nvPicPr>
          <p:cNvPr id="9" name="Picture 8" descr="A close-up of some fabric&#10;&#10;Description automatically generated with low confidence">
            <a:extLst>
              <a:ext uri="{FF2B5EF4-FFF2-40B4-BE49-F238E27FC236}">
                <a16:creationId xmlns:a16="http://schemas.microsoft.com/office/drawing/2014/main" id="{D738D98A-491C-4019-B68F-7C96C492C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661" y="4282301"/>
            <a:ext cx="1544879" cy="1544879"/>
          </a:xfrm>
          <a:prstGeom prst="rect">
            <a:avLst/>
          </a:prstGeom>
        </p:spPr>
      </p:pic>
      <p:pic>
        <p:nvPicPr>
          <p:cNvPr id="11" name="Picture 10" descr="A picture containing corn, food&#10;&#10;Description automatically generated">
            <a:extLst>
              <a:ext uri="{FF2B5EF4-FFF2-40B4-BE49-F238E27FC236}">
                <a16:creationId xmlns:a16="http://schemas.microsoft.com/office/drawing/2014/main" id="{768AB779-99E1-41A8-AF50-239C403872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384" y="4282301"/>
            <a:ext cx="1544879" cy="1544879"/>
          </a:xfrm>
          <a:prstGeom prst="rect">
            <a:avLst/>
          </a:prstGeom>
        </p:spPr>
      </p:pic>
      <p:pic>
        <p:nvPicPr>
          <p:cNvPr id="13" name="Picture 12" descr="A picture containing person, standing, suit&#10;&#10;Description automatically generated">
            <a:extLst>
              <a:ext uri="{FF2B5EF4-FFF2-40B4-BE49-F238E27FC236}">
                <a16:creationId xmlns:a16="http://schemas.microsoft.com/office/drawing/2014/main" id="{4D4842F3-C0DC-4F77-BB45-0FE39141A9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5107" y="1019469"/>
            <a:ext cx="1544878" cy="1546309"/>
          </a:xfrm>
          <a:prstGeom prst="rect">
            <a:avLst/>
          </a:prstGeom>
        </p:spPr>
      </p:pic>
      <p:pic>
        <p:nvPicPr>
          <p:cNvPr id="14" name="Picture 13" descr="A close-up of a pocket watch&#10;&#10;Description automatically generated with low confidence">
            <a:extLst>
              <a:ext uri="{FF2B5EF4-FFF2-40B4-BE49-F238E27FC236}">
                <a16:creationId xmlns:a16="http://schemas.microsoft.com/office/drawing/2014/main" id="{20D54D4F-9902-48A4-A17A-B75641D30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5107" y="2645266"/>
            <a:ext cx="1546309" cy="1546309"/>
          </a:xfrm>
          <a:prstGeom prst="rect">
            <a:avLst/>
          </a:prstGeom>
        </p:spPr>
      </p:pic>
      <p:pic>
        <p:nvPicPr>
          <p:cNvPr id="16" name="Picture 15" descr="A picture containing clothing, indoor, shirt, clothes&#10;&#10;Description automatically generated">
            <a:extLst>
              <a:ext uri="{FF2B5EF4-FFF2-40B4-BE49-F238E27FC236}">
                <a16:creationId xmlns:a16="http://schemas.microsoft.com/office/drawing/2014/main" id="{5DA6236D-8338-499F-B99D-5B0AE7DCC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2661" y="1029389"/>
            <a:ext cx="1546309" cy="1546309"/>
          </a:xfrm>
          <a:prstGeom prst="rect">
            <a:avLst/>
          </a:prstGeom>
        </p:spPr>
      </p:pic>
      <p:sp>
        <p:nvSpPr>
          <p:cNvPr id="26" name="TextBox 11">
            <a:extLst>
              <a:ext uri="{FF2B5EF4-FFF2-40B4-BE49-F238E27FC236}">
                <a16:creationId xmlns:a16="http://schemas.microsoft.com/office/drawing/2014/main" id="{FC2B873C-188F-421C-BFA7-80FDBE74EA5B}"/>
              </a:ext>
            </a:extLst>
          </p:cNvPr>
          <p:cNvSpPr txBox="1"/>
          <p:nvPr/>
        </p:nvSpPr>
        <p:spPr>
          <a:xfrm>
            <a:off x="7873868" y="376948"/>
            <a:ext cx="942463"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1</a:t>
            </a:r>
          </a:p>
        </p:txBody>
      </p:sp>
      <p:sp>
        <p:nvSpPr>
          <p:cNvPr id="27" name="TextBox 11">
            <a:extLst>
              <a:ext uri="{FF2B5EF4-FFF2-40B4-BE49-F238E27FC236}">
                <a16:creationId xmlns:a16="http://schemas.microsoft.com/office/drawing/2014/main" id="{CEFDA889-0A53-43D1-AF39-A1523E2A1FD9}"/>
              </a:ext>
            </a:extLst>
          </p:cNvPr>
          <p:cNvSpPr txBox="1"/>
          <p:nvPr/>
        </p:nvSpPr>
        <p:spPr>
          <a:xfrm>
            <a:off x="10759985" y="3044279"/>
            <a:ext cx="1084607" cy="769441"/>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产品细节</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Detail</a:t>
            </a:r>
          </a:p>
        </p:txBody>
      </p:sp>
      <p:sp>
        <p:nvSpPr>
          <p:cNvPr id="28" name="TextBox 11">
            <a:extLst>
              <a:ext uri="{FF2B5EF4-FFF2-40B4-BE49-F238E27FC236}">
                <a16:creationId xmlns:a16="http://schemas.microsoft.com/office/drawing/2014/main" id="{7631C39A-3773-4FC4-8960-9BF305083D64}"/>
              </a:ext>
            </a:extLst>
          </p:cNvPr>
          <p:cNvSpPr txBox="1"/>
          <p:nvPr/>
        </p:nvSpPr>
        <p:spPr>
          <a:xfrm>
            <a:off x="9501921" y="4617586"/>
            <a:ext cx="964621" cy="707886"/>
          </a:xfrm>
          <a:prstGeom prst="rect">
            <a:avLst/>
          </a:prstGeom>
          <a:noFill/>
        </p:spPr>
        <p:txBody>
          <a:bodyPr wrap="square" rtlCol="0">
            <a:spAutoFit/>
          </a:bodyPr>
          <a:lstStyle/>
          <a:p>
            <a:pPr algn="ctr"/>
            <a:endParaRPr lang="en-US" altLang="zh-CN" sz="12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Product Info </a:t>
            </a:r>
          </a:p>
        </p:txBody>
      </p:sp>
      <p:sp>
        <p:nvSpPr>
          <p:cNvPr id="29" name="TextBox 11">
            <a:extLst>
              <a:ext uri="{FF2B5EF4-FFF2-40B4-BE49-F238E27FC236}">
                <a16:creationId xmlns:a16="http://schemas.microsoft.com/office/drawing/2014/main" id="{765AC870-81ED-454B-B016-DCA9B6901828}"/>
              </a:ext>
            </a:extLst>
          </p:cNvPr>
          <p:cNvSpPr txBox="1"/>
          <p:nvPr/>
        </p:nvSpPr>
        <p:spPr>
          <a:xfrm>
            <a:off x="6139804" y="385983"/>
            <a:ext cx="1128560" cy="553998"/>
          </a:xfrm>
          <a:prstGeom prst="rect">
            <a:avLst/>
          </a:prstGeom>
          <a:noFill/>
        </p:spPr>
        <p:txBody>
          <a:bodyPr wrap="squar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自拍照</a:t>
            </a:r>
            <a:r>
              <a:rPr lang="en-US" altLang="zh-CN" sz="1600" b="1" dirty="0">
                <a:solidFill>
                  <a:srgbClr val="0070C0"/>
                </a:solidFill>
                <a:latin typeface="方正中等线_GBK" panose="03000509000000000000" pitchFamily="65" charset="-122"/>
                <a:ea typeface="方正中等线_GBK" panose="03000509000000000000" pitchFamily="65" charset="-122"/>
              </a:rPr>
              <a:t>1</a:t>
            </a:r>
          </a:p>
          <a:p>
            <a:pPr algn="ctr"/>
            <a:r>
              <a:rPr lang="en-US" altLang="zh-CN" sz="1400" dirty="0">
                <a:solidFill>
                  <a:srgbClr val="0070C0"/>
                </a:solidFill>
              </a:rPr>
              <a:t>Selfie1</a:t>
            </a:r>
            <a:endParaRPr lang="en-US" sz="1400" dirty="0">
              <a:solidFill>
                <a:srgbClr val="0070C0"/>
              </a:solidFill>
            </a:endParaRPr>
          </a:p>
        </p:txBody>
      </p:sp>
      <p:sp>
        <p:nvSpPr>
          <p:cNvPr id="31" name="TextBox 7">
            <a:extLst>
              <a:ext uri="{FF2B5EF4-FFF2-40B4-BE49-F238E27FC236}">
                <a16:creationId xmlns:a16="http://schemas.microsoft.com/office/drawing/2014/main" id="{77C8D733-8C67-4BB8-8482-17FEC5C422DE}"/>
              </a:ext>
            </a:extLst>
          </p:cNvPr>
          <p:cNvSpPr txBox="1"/>
          <p:nvPr/>
        </p:nvSpPr>
        <p:spPr>
          <a:xfrm>
            <a:off x="6883596" y="6004338"/>
            <a:ext cx="1267333" cy="769441"/>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产品剪辑图</a:t>
            </a:r>
            <a:endParaRPr lang="en-US"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 Product Splice </a:t>
            </a:r>
            <a:r>
              <a:rPr lang="zh-CN" altLang="en-US" sz="1400" dirty="0">
                <a:solidFill>
                  <a:srgbClr val="0070C0"/>
                </a:solidFill>
              </a:rPr>
              <a:t>（</a:t>
            </a:r>
            <a:r>
              <a:rPr lang="en-US" altLang="zh-CN" sz="1400" dirty="0">
                <a:solidFill>
                  <a:srgbClr val="0070C0"/>
                </a:solidFill>
              </a:rPr>
              <a:t>Product 2)</a:t>
            </a:r>
            <a:endParaRPr lang="en-US" sz="1400" dirty="0"/>
          </a:p>
        </p:txBody>
      </p:sp>
      <p:pic>
        <p:nvPicPr>
          <p:cNvPr id="3" name="Picture 2" descr="A person taking a selfie&#10;&#10;Description automatically generated">
            <a:extLst>
              <a:ext uri="{FF2B5EF4-FFF2-40B4-BE49-F238E27FC236}">
                <a16:creationId xmlns:a16="http://schemas.microsoft.com/office/drawing/2014/main" id="{4BE64686-154D-41BB-9F14-7B3D7EF180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645" y="1030819"/>
            <a:ext cx="1544879" cy="1544879"/>
          </a:xfrm>
          <a:prstGeom prst="rect">
            <a:avLst/>
          </a:prstGeom>
        </p:spPr>
      </p:pic>
      <p:sp>
        <p:nvSpPr>
          <p:cNvPr id="37" name="Rectangle 36">
            <a:extLst>
              <a:ext uri="{FF2B5EF4-FFF2-40B4-BE49-F238E27FC236}">
                <a16:creationId xmlns:a16="http://schemas.microsoft.com/office/drawing/2014/main" id="{1BB9D0E8-7FEF-48CD-9A74-3BCCEE71246C}"/>
              </a:ext>
            </a:extLst>
          </p:cNvPr>
          <p:cNvSpPr/>
          <p:nvPr/>
        </p:nvSpPr>
        <p:spPr>
          <a:xfrm>
            <a:off x="9215107" y="4271063"/>
            <a:ext cx="1538251" cy="15463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1AFB69F-8CF2-4B42-B3F7-FD26B978C328}"/>
              </a:ext>
            </a:extLst>
          </p:cNvPr>
          <p:cNvSpPr txBox="1"/>
          <p:nvPr/>
        </p:nvSpPr>
        <p:spPr>
          <a:xfrm>
            <a:off x="9168732" y="385983"/>
            <a:ext cx="1694902" cy="553998"/>
          </a:xfrm>
          <a:prstGeom prst="rect">
            <a:avLst/>
          </a:prstGeom>
          <a:noFill/>
        </p:spPr>
        <p:txBody>
          <a:bodyPr wrap="square">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跨品类</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cross-merchandising</a:t>
            </a:r>
            <a:endParaRPr lang="en-US" sz="1400" dirty="0"/>
          </a:p>
        </p:txBody>
      </p:sp>
    </p:spTree>
    <p:extLst>
      <p:ext uri="{BB962C8B-B14F-4D97-AF65-F5344CB8AC3E}">
        <p14:creationId xmlns:p14="http://schemas.microsoft.com/office/powerpoint/2010/main" val="40144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AE62DD-1D0E-4BA2-9408-4F58DEAF812E}"/>
              </a:ext>
            </a:extLst>
          </p:cNvPr>
          <p:cNvSpPr txBox="1"/>
          <p:nvPr/>
        </p:nvSpPr>
        <p:spPr>
          <a:xfrm>
            <a:off x="3724128" y="3903669"/>
            <a:ext cx="1778923" cy="261610"/>
          </a:xfrm>
          <a:prstGeom prst="rect">
            <a:avLst/>
          </a:prstGeom>
          <a:noFill/>
        </p:spPr>
        <p:txBody>
          <a:bodyPr wrap="square" rtlCol="0">
            <a:spAutoFit/>
          </a:bodyPr>
          <a:lstStyle/>
          <a:p>
            <a:pPr algn="ctr"/>
            <a:r>
              <a:rPr lang="en-US" sz="1100" dirty="0">
                <a:solidFill>
                  <a:srgbClr val="0070C0"/>
                </a:solidFill>
              </a:rPr>
              <a:t> </a:t>
            </a:r>
          </a:p>
        </p:txBody>
      </p:sp>
      <p:pic>
        <p:nvPicPr>
          <p:cNvPr id="11" name="Picture 10" descr="Text&#10;&#10;Description automatically generated with medium confidence">
            <a:extLst>
              <a:ext uri="{FF2B5EF4-FFF2-40B4-BE49-F238E27FC236}">
                <a16:creationId xmlns:a16="http://schemas.microsoft.com/office/drawing/2014/main" id="{1CA4F894-FC14-405E-9D92-631EA0F0A70E}"/>
              </a:ext>
            </a:extLst>
          </p:cNvPr>
          <p:cNvPicPr>
            <a:picLocks noChangeAspect="1"/>
          </p:cNvPicPr>
          <p:nvPr/>
        </p:nvPicPr>
        <p:blipFill rotWithShape="1">
          <a:blip r:embed="rId2">
            <a:extLst>
              <a:ext uri="{28A0092B-C50C-407E-A947-70E740481C1C}">
                <a14:useLocalDpi xmlns:a14="http://schemas.microsoft.com/office/drawing/2010/main" val="0"/>
              </a:ext>
            </a:extLst>
          </a:blip>
          <a:srcRect l="17815" t="14607" r="16583" b="15644"/>
          <a:stretch/>
        </p:blipFill>
        <p:spPr>
          <a:xfrm>
            <a:off x="1303317" y="1010268"/>
            <a:ext cx="1844702" cy="1176794"/>
          </a:xfrm>
          <a:prstGeom prst="rect">
            <a:avLst/>
          </a:prstGeom>
        </p:spPr>
      </p:pic>
      <p:sp>
        <p:nvSpPr>
          <p:cNvPr id="13" name="Thought Bubble: Cloud 12">
            <a:extLst>
              <a:ext uri="{FF2B5EF4-FFF2-40B4-BE49-F238E27FC236}">
                <a16:creationId xmlns:a16="http://schemas.microsoft.com/office/drawing/2014/main" id="{09D1F6B5-598F-4C33-8B33-C9252A24B459}"/>
              </a:ext>
            </a:extLst>
          </p:cNvPr>
          <p:cNvSpPr/>
          <p:nvPr/>
        </p:nvSpPr>
        <p:spPr>
          <a:xfrm rot="12747582" flipH="1" flipV="1">
            <a:off x="67491" y="654084"/>
            <a:ext cx="4360256" cy="3312967"/>
          </a:xfrm>
          <a:prstGeom prst="cloud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F1FB221-42D4-46FA-9E55-3870E1B8E4C9}"/>
              </a:ext>
            </a:extLst>
          </p:cNvPr>
          <p:cNvSpPr txBox="1"/>
          <p:nvPr/>
        </p:nvSpPr>
        <p:spPr>
          <a:xfrm>
            <a:off x="941884" y="2018181"/>
            <a:ext cx="2168642" cy="584775"/>
          </a:xfrm>
          <a:prstGeom prst="rect">
            <a:avLst/>
          </a:prstGeom>
          <a:noFill/>
        </p:spPr>
        <p:txBody>
          <a:bodyPr wrap="square" rtlCol="0">
            <a:spAutoFit/>
          </a:bodyPr>
          <a:lstStyle/>
          <a:p>
            <a:pPr algn="ctr"/>
            <a:r>
              <a:rPr lang="zh-CN" altLang="en-US" sz="1600" b="1" dirty="0">
                <a:latin typeface="方正中等线_GBK" panose="03000509000000000000" pitchFamily="65" charset="-122"/>
                <a:ea typeface="方正中等线_GBK" panose="03000509000000000000" pitchFamily="65" charset="-122"/>
              </a:rPr>
              <a:t>我们发微信朋友圈的目的是什么？？？</a:t>
            </a:r>
            <a:endParaRPr lang="en-US" sz="1600" b="1" dirty="0">
              <a:latin typeface="方正中等线_GBK" panose="03000509000000000000" pitchFamily="65" charset="-122"/>
              <a:ea typeface="方正中等线_GBK" panose="03000509000000000000" pitchFamily="65" charset="-122"/>
            </a:endParaRPr>
          </a:p>
        </p:txBody>
      </p:sp>
      <p:sp>
        <p:nvSpPr>
          <p:cNvPr id="29" name="Rectangle 28">
            <a:extLst>
              <a:ext uri="{FF2B5EF4-FFF2-40B4-BE49-F238E27FC236}">
                <a16:creationId xmlns:a16="http://schemas.microsoft.com/office/drawing/2014/main" id="{F17608BE-68F8-442B-980E-630B18334073}"/>
              </a:ext>
            </a:extLst>
          </p:cNvPr>
          <p:cNvSpPr/>
          <p:nvPr/>
        </p:nvSpPr>
        <p:spPr>
          <a:xfrm>
            <a:off x="7312436" y="3206413"/>
            <a:ext cx="2055063" cy="19177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B85C97-D453-40CF-ACE2-4E853276C4E4}"/>
              </a:ext>
            </a:extLst>
          </p:cNvPr>
          <p:cNvSpPr/>
          <p:nvPr/>
        </p:nvSpPr>
        <p:spPr>
          <a:xfrm>
            <a:off x="9648683" y="3206412"/>
            <a:ext cx="2055063" cy="19177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4F943E-F75D-48A2-80AD-008D40AD9921}"/>
              </a:ext>
            </a:extLst>
          </p:cNvPr>
          <p:cNvSpPr/>
          <p:nvPr/>
        </p:nvSpPr>
        <p:spPr>
          <a:xfrm>
            <a:off x="4976189" y="3206414"/>
            <a:ext cx="2055062" cy="19177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3">
            <a:extLst>
              <a:ext uri="{FF2B5EF4-FFF2-40B4-BE49-F238E27FC236}">
                <a16:creationId xmlns:a16="http://schemas.microsoft.com/office/drawing/2014/main" id="{3EB8DC7B-7949-495D-927D-BA446B7F4309}"/>
              </a:ext>
            </a:extLst>
          </p:cNvPr>
          <p:cNvSpPr txBox="1"/>
          <p:nvPr/>
        </p:nvSpPr>
        <p:spPr>
          <a:xfrm>
            <a:off x="7450506" y="3626669"/>
            <a:ext cx="1778922" cy="1077218"/>
          </a:xfrm>
          <a:prstGeom prst="rect">
            <a:avLst/>
          </a:prstGeom>
          <a:noFill/>
        </p:spPr>
        <p:txBody>
          <a:bodyPr wrap="square" rtlCol="0">
            <a:spAutoFit/>
          </a:bodyPr>
          <a:lstStyle/>
          <a:p>
            <a:pPr algn="ctr"/>
            <a:r>
              <a:rPr lang="en-US" altLang="zh-CN" sz="1600" dirty="0">
                <a:solidFill>
                  <a:srgbClr val="FF0000"/>
                </a:solidFill>
              </a:rPr>
              <a:t>HOW?</a:t>
            </a:r>
          </a:p>
          <a:p>
            <a:pPr algn="ctr"/>
            <a:r>
              <a:rPr lang="en-US" altLang="zh-CN" sz="1600" dirty="0">
                <a:solidFill>
                  <a:srgbClr val="0070C0"/>
                </a:solidFill>
              </a:rPr>
              <a:t>With clear &amp; precise visual content / message </a:t>
            </a:r>
            <a:r>
              <a:rPr lang="zh-CN" altLang="en-US" sz="1600" dirty="0">
                <a:solidFill>
                  <a:srgbClr val="0070C0"/>
                </a:solidFill>
              </a:rPr>
              <a:t> </a:t>
            </a:r>
            <a:endParaRPr lang="en-US" sz="1600" dirty="0">
              <a:solidFill>
                <a:srgbClr val="0070C0"/>
              </a:solidFill>
            </a:endParaRPr>
          </a:p>
        </p:txBody>
      </p:sp>
      <p:sp>
        <p:nvSpPr>
          <p:cNvPr id="17" name="TextBox 13">
            <a:extLst>
              <a:ext uri="{FF2B5EF4-FFF2-40B4-BE49-F238E27FC236}">
                <a16:creationId xmlns:a16="http://schemas.microsoft.com/office/drawing/2014/main" id="{4BE809FB-C0CD-4C8F-B924-4DCB7118E234}"/>
              </a:ext>
            </a:extLst>
          </p:cNvPr>
          <p:cNvSpPr txBox="1"/>
          <p:nvPr/>
        </p:nvSpPr>
        <p:spPr>
          <a:xfrm>
            <a:off x="10000539" y="3749778"/>
            <a:ext cx="1351350" cy="830997"/>
          </a:xfrm>
          <a:prstGeom prst="rect">
            <a:avLst/>
          </a:prstGeom>
          <a:noFill/>
        </p:spPr>
        <p:txBody>
          <a:bodyPr wrap="square" rtlCol="0">
            <a:spAutoFit/>
          </a:bodyPr>
          <a:lstStyle/>
          <a:p>
            <a:pPr algn="ctr"/>
            <a:r>
              <a:rPr lang="en-US" sz="1600" dirty="0">
                <a:solidFill>
                  <a:srgbClr val="FF0000"/>
                </a:solidFill>
              </a:rPr>
              <a:t>WHY?</a:t>
            </a:r>
          </a:p>
          <a:p>
            <a:pPr algn="ctr"/>
            <a:r>
              <a:rPr lang="en-US" sz="1600" dirty="0">
                <a:solidFill>
                  <a:srgbClr val="0070C0"/>
                </a:solidFill>
              </a:rPr>
              <a:t>To make a sale!</a:t>
            </a:r>
          </a:p>
        </p:txBody>
      </p:sp>
      <p:sp>
        <p:nvSpPr>
          <p:cNvPr id="18" name="TextBox 15">
            <a:extLst>
              <a:ext uri="{FF2B5EF4-FFF2-40B4-BE49-F238E27FC236}">
                <a16:creationId xmlns:a16="http://schemas.microsoft.com/office/drawing/2014/main" id="{ECE544AF-78B9-4211-AA56-A8C7D144390B}"/>
              </a:ext>
            </a:extLst>
          </p:cNvPr>
          <p:cNvSpPr txBox="1"/>
          <p:nvPr/>
        </p:nvSpPr>
        <p:spPr>
          <a:xfrm>
            <a:off x="1622281" y="2672648"/>
            <a:ext cx="1839087" cy="430887"/>
          </a:xfrm>
          <a:prstGeom prst="rect">
            <a:avLst/>
          </a:prstGeom>
          <a:noFill/>
        </p:spPr>
        <p:txBody>
          <a:bodyPr wrap="square" rtlCol="0">
            <a:spAutoFit/>
          </a:bodyPr>
          <a:lstStyle/>
          <a:p>
            <a:pPr algn="ctr"/>
            <a:r>
              <a:rPr lang="en-US" sz="1100" dirty="0"/>
              <a:t>What is our goal to post in WeChat moments???</a:t>
            </a:r>
          </a:p>
        </p:txBody>
      </p:sp>
      <p:sp>
        <p:nvSpPr>
          <p:cNvPr id="20" name="TextBox 13">
            <a:extLst>
              <a:ext uri="{FF2B5EF4-FFF2-40B4-BE49-F238E27FC236}">
                <a16:creationId xmlns:a16="http://schemas.microsoft.com/office/drawing/2014/main" id="{038378F7-7A3B-4D6A-A29C-83F95FCD9F19}"/>
              </a:ext>
            </a:extLst>
          </p:cNvPr>
          <p:cNvSpPr txBox="1"/>
          <p:nvPr/>
        </p:nvSpPr>
        <p:spPr>
          <a:xfrm>
            <a:off x="5114259" y="3697138"/>
            <a:ext cx="1778922" cy="830997"/>
          </a:xfrm>
          <a:prstGeom prst="rect">
            <a:avLst/>
          </a:prstGeom>
          <a:noFill/>
        </p:spPr>
        <p:txBody>
          <a:bodyPr wrap="square" rtlCol="0">
            <a:spAutoFit/>
          </a:bodyPr>
          <a:lstStyle/>
          <a:p>
            <a:pPr algn="ctr"/>
            <a:r>
              <a:rPr lang="en-US" altLang="zh-CN" sz="1600" dirty="0">
                <a:solidFill>
                  <a:srgbClr val="FF0000"/>
                </a:solidFill>
              </a:rPr>
              <a:t>WHAT?</a:t>
            </a:r>
          </a:p>
          <a:p>
            <a:pPr algn="ctr"/>
            <a:r>
              <a:rPr lang="en-US" altLang="zh-CN" sz="1600" dirty="0">
                <a:solidFill>
                  <a:srgbClr val="0070C0"/>
                </a:solidFill>
              </a:rPr>
              <a:t>To interact with customers </a:t>
            </a:r>
            <a:endParaRPr lang="en-US" sz="1600" dirty="0">
              <a:solidFill>
                <a:srgbClr val="0070C0"/>
              </a:solidFill>
            </a:endParaRPr>
          </a:p>
        </p:txBody>
      </p:sp>
    </p:spTree>
    <p:extLst>
      <p:ext uri="{BB962C8B-B14F-4D97-AF65-F5344CB8AC3E}">
        <p14:creationId xmlns:p14="http://schemas.microsoft.com/office/powerpoint/2010/main" val="3984654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211FA-573C-457D-B128-25E23D1946DE}"/>
              </a:ext>
            </a:extLst>
          </p:cNvPr>
          <p:cNvSpPr>
            <a:spLocks noGrp="1"/>
          </p:cNvSpPr>
          <p:nvPr>
            <p:ph idx="1"/>
          </p:nvPr>
        </p:nvSpPr>
        <p:spPr>
          <a:xfrm>
            <a:off x="810039" y="1253331"/>
            <a:ext cx="10571922" cy="4351338"/>
          </a:xfrm>
        </p:spPr>
        <p:txBody>
          <a:bodyPr/>
          <a:lstStyle/>
          <a:p>
            <a:pPr marL="0" indent="0" algn="ctr">
              <a:buNone/>
            </a:pPr>
            <a:r>
              <a:rPr lang="en-US" b="1" dirty="0"/>
              <a:t>Image Approval Processes</a:t>
            </a:r>
          </a:p>
          <a:p>
            <a:pPr marL="0" indent="0">
              <a:buNone/>
            </a:pPr>
            <a:endParaRPr lang="en-US" dirty="0"/>
          </a:p>
          <a:p>
            <a:pPr marL="0" indent="0">
              <a:buNone/>
            </a:pPr>
            <a:r>
              <a:rPr lang="en-US" dirty="0"/>
              <a:t>1. </a:t>
            </a:r>
            <a:r>
              <a:rPr lang="en-US" dirty="0">
                <a:solidFill>
                  <a:srgbClr val="0070C0"/>
                </a:solidFill>
              </a:rPr>
              <a:t>Weekly official WeChat moments</a:t>
            </a:r>
            <a:r>
              <a:rPr lang="en-US" dirty="0"/>
              <a:t> to be approved by Marketing Director (Stella) according / based on this guideline</a:t>
            </a:r>
          </a:p>
          <a:p>
            <a:pPr marL="0" indent="0">
              <a:buNone/>
            </a:pPr>
            <a:endParaRPr lang="en-US" dirty="0"/>
          </a:p>
          <a:p>
            <a:pPr marL="0" indent="0">
              <a:buNone/>
            </a:pPr>
            <a:r>
              <a:rPr lang="en-US" dirty="0"/>
              <a:t>2. </a:t>
            </a:r>
            <a:r>
              <a:rPr lang="en-US" dirty="0">
                <a:solidFill>
                  <a:schemeClr val="accent6"/>
                </a:solidFill>
              </a:rPr>
              <a:t>Store staff WeChat moments </a:t>
            </a:r>
            <a:r>
              <a:rPr lang="en-US" dirty="0"/>
              <a:t>– need approval from SM / RM according / based on this guideline.</a:t>
            </a:r>
          </a:p>
          <a:p>
            <a:endParaRPr lang="en-US" dirty="0"/>
          </a:p>
        </p:txBody>
      </p:sp>
    </p:spTree>
    <p:extLst>
      <p:ext uri="{BB962C8B-B14F-4D97-AF65-F5344CB8AC3E}">
        <p14:creationId xmlns:p14="http://schemas.microsoft.com/office/powerpoint/2010/main" val="1815700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DC75-CE87-4DE7-A6BC-9D59120D1231}"/>
              </a:ext>
            </a:extLst>
          </p:cNvPr>
          <p:cNvSpPr>
            <a:spLocks noGrp="1"/>
          </p:cNvSpPr>
          <p:nvPr>
            <p:ph type="title"/>
          </p:nvPr>
        </p:nvSpPr>
        <p:spPr>
          <a:xfrm>
            <a:off x="6096000" y="1128061"/>
            <a:ext cx="2842406" cy="563591"/>
          </a:xfrm>
        </p:spPr>
        <p:txBody>
          <a:bodyPr>
            <a:noAutofit/>
          </a:bodyPr>
          <a:lstStyle/>
          <a:p>
            <a:pPr>
              <a:lnSpc>
                <a:spcPct val="100000"/>
              </a:lnSpc>
            </a:pPr>
            <a:r>
              <a:rPr lang="zh-CN" altLang="en-US" sz="2000" b="1" dirty="0">
                <a:solidFill>
                  <a:srgbClr val="0070C0"/>
                </a:solidFill>
                <a:latin typeface="方正中等线_GBK" panose="03000509000000000000" pitchFamily="65" charset="-122"/>
                <a:ea typeface="方正中等线_GBK" panose="03000509000000000000" pitchFamily="65" charset="-122"/>
              </a:rPr>
              <a:t>形象标准</a:t>
            </a:r>
            <a:br>
              <a:rPr lang="en-US" altLang="zh-CN" sz="2000" dirty="0">
                <a:solidFill>
                  <a:srgbClr val="0070C0"/>
                </a:solidFill>
              </a:rPr>
            </a:br>
            <a:r>
              <a:rPr lang="en-US" altLang="zh-CN" sz="2000" dirty="0">
                <a:solidFill>
                  <a:srgbClr val="0070C0"/>
                </a:solidFill>
              </a:rPr>
              <a:t>General </a:t>
            </a:r>
            <a:r>
              <a:rPr lang="en-US" sz="2000" dirty="0">
                <a:solidFill>
                  <a:srgbClr val="0070C0"/>
                </a:solidFill>
              </a:rPr>
              <a:t>Image Standard</a:t>
            </a:r>
          </a:p>
        </p:txBody>
      </p:sp>
      <p:pic>
        <p:nvPicPr>
          <p:cNvPr id="6" name="Picture 5" descr="A picture containing chain, accessory&#10;&#10;Description automatically generated">
            <a:extLst>
              <a:ext uri="{FF2B5EF4-FFF2-40B4-BE49-F238E27FC236}">
                <a16:creationId xmlns:a16="http://schemas.microsoft.com/office/drawing/2014/main" id="{D70BD55C-ACB8-48B9-BF66-D2D1CD1BB049}"/>
              </a:ext>
            </a:extLst>
          </p:cNvPr>
          <p:cNvPicPr>
            <a:picLocks noChangeAspect="1"/>
          </p:cNvPicPr>
          <p:nvPr/>
        </p:nvPicPr>
        <p:blipFill rotWithShape="1">
          <a:blip r:embed="rId2">
            <a:extLst>
              <a:ext uri="{28A0092B-C50C-407E-A947-70E740481C1C}">
                <a14:useLocalDpi xmlns:a14="http://schemas.microsoft.com/office/drawing/2010/main" val="0"/>
              </a:ext>
            </a:extLst>
          </a:blip>
          <a:srcRect l="11022" r="12228" b="-2"/>
          <a:stretch/>
        </p:blipFill>
        <p:spPr>
          <a:xfrm>
            <a:off x="77003" y="352861"/>
            <a:ext cx="2801289" cy="3649929"/>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7CF9FABD-6D64-4E6D-8A19-57099EECF594}"/>
              </a:ext>
            </a:extLst>
          </p:cNvPr>
          <p:cNvPicPr>
            <a:picLocks noChangeAspect="1"/>
          </p:cNvPicPr>
          <p:nvPr/>
        </p:nvPicPr>
        <p:blipFill rotWithShape="1">
          <a:blip r:embed="rId3">
            <a:extLst>
              <a:ext uri="{28A0092B-C50C-407E-A947-70E740481C1C}">
                <a14:useLocalDpi xmlns:a14="http://schemas.microsoft.com/office/drawing/2010/main" val="0"/>
              </a:ext>
            </a:extLst>
          </a:blip>
          <a:srcRect t="11287" r="3" b="15005"/>
          <a:stretch/>
        </p:blipFill>
        <p:spPr>
          <a:xfrm>
            <a:off x="2984189" y="171453"/>
            <a:ext cx="2842406" cy="2095145"/>
          </a:xfrm>
          <a:prstGeom prst="rect">
            <a:avLst/>
          </a:prstGeom>
        </p:spPr>
      </p:pic>
      <p:pic>
        <p:nvPicPr>
          <p:cNvPr id="8" name="Picture 7" descr="A close-up of a pocket watch&#10;&#10;Description automatically generated with low confidence">
            <a:extLst>
              <a:ext uri="{FF2B5EF4-FFF2-40B4-BE49-F238E27FC236}">
                <a16:creationId xmlns:a16="http://schemas.microsoft.com/office/drawing/2014/main" id="{17D6B149-149C-4AC7-A0FB-03DF6090DED0}"/>
              </a:ext>
            </a:extLst>
          </p:cNvPr>
          <p:cNvPicPr>
            <a:picLocks noChangeAspect="1"/>
          </p:cNvPicPr>
          <p:nvPr/>
        </p:nvPicPr>
        <p:blipFill rotWithShape="1">
          <a:blip r:embed="rId4">
            <a:extLst>
              <a:ext uri="{28A0092B-C50C-407E-A947-70E740481C1C}">
                <a14:useLocalDpi xmlns:a14="http://schemas.microsoft.com/office/drawing/2010/main" val="0"/>
              </a:ext>
            </a:extLst>
          </a:blip>
          <a:srcRect r="3" b="31862"/>
          <a:stretch/>
        </p:blipFill>
        <p:spPr>
          <a:xfrm>
            <a:off x="2985074" y="2419269"/>
            <a:ext cx="2841521" cy="1955563"/>
          </a:xfrm>
          <a:prstGeom prst="rect">
            <a:avLst/>
          </a:prstGeom>
        </p:spPr>
      </p:pic>
      <p:sp>
        <p:nvSpPr>
          <p:cNvPr id="29" name="Content Placeholder 2">
            <a:extLst>
              <a:ext uri="{FF2B5EF4-FFF2-40B4-BE49-F238E27FC236}">
                <a16:creationId xmlns:a16="http://schemas.microsoft.com/office/drawing/2014/main" id="{7E3ADE94-E5EB-47FE-9CED-AF373EF09C36}"/>
              </a:ext>
            </a:extLst>
          </p:cNvPr>
          <p:cNvSpPr txBox="1">
            <a:spLocks/>
          </p:cNvSpPr>
          <p:nvPr/>
        </p:nvSpPr>
        <p:spPr>
          <a:xfrm>
            <a:off x="406437" y="4680174"/>
            <a:ext cx="3677489" cy="268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00" dirty="0"/>
          </a:p>
        </p:txBody>
      </p:sp>
      <p:sp>
        <p:nvSpPr>
          <p:cNvPr id="17" name="TextBox 16">
            <a:extLst>
              <a:ext uri="{FF2B5EF4-FFF2-40B4-BE49-F238E27FC236}">
                <a16:creationId xmlns:a16="http://schemas.microsoft.com/office/drawing/2014/main" id="{A4FF1C43-CB29-4F10-A5BA-6C19A2935277}"/>
              </a:ext>
            </a:extLst>
          </p:cNvPr>
          <p:cNvSpPr txBox="1"/>
          <p:nvPr/>
        </p:nvSpPr>
        <p:spPr>
          <a:xfrm>
            <a:off x="6096000" y="2223338"/>
            <a:ext cx="5982031" cy="3970318"/>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只发布</a:t>
            </a:r>
            <a:r>
              <a:rPr lang="en-US" altLang="zh-CN" sz="1200" b="1" dirty="0">
                <a:latin typeface="方正中等线_GBK" panose="03000509000000000000" pitchFamily="65" charset="-122"/>
                <a:ea typeface="方正中等线_GBK" panose="03000509000000000000" pitchFamily="65" charset="-122"/>
              </a:rPr>
              <a:t>1</a:t>
            </a:r>
            <a:r>
              <a:rPr lang="zh-CN" altLang="en-US" sz="1200" b="1" dirty="0">
                <a:latin typeface="方正中等线_GBK" panose="03000509000000000000" pitchFamily="65" charset="-122"/>
                <a:ea typeface="方正中等线_GBK" panose="03000509000000000000" pitchFamily="65" charset="-122"/>
              </a:rPr>
              <a:t>、</a:t>
            </a:r>
            <a:r>
              <a:rPr lang="en-US" altLang="zh-CN" sz="1200" b="1" dirty="0">
                <a:latin typeface="方正中等线_GBK" panose="03000509000000000000" pitchFamily="65" charset="-122"/>
                <a:ea typeface="方正中等线_GBK" panose="03000509000000000000" pitchFamily="65" charset="-122"/>
              </a:rPr>
              <a:t>3</a:t>
            </a:r>
            <a:r>
              <a:rPr lang="zh-CN" altLang="en-US" sz="1200" b="1" dirty="0">
                <a:latin typeface="方正中等线_GBK" panose="03000509000000000000" pitchFamily="65" charset="-122"/>
                <a:ea typeface="方正中等线_GBK" panose="03000509000000000000" pitchFamily="65" charset="-122"/>
              </a:rPr>
              <a:t>、</a:t>
            </a:r>
            <a:r>
              <a:rPr lang="en-US" altLang="zh-CN" sz="1200" b="1" dirty="0">
                <a:latin typeface="方正中等线_GBK" panose="03000509000000000000" pitchFamily="65" charset="-122"/>
                <a:ea typeface="方正中等线_GBK" panose="03000509000000000000" pitchFamily="65" charset="-122"/>
              </a:rPr>
              <a:t>4</a:t>
            </a:r>
            <a:r>
              <a:rPr lang="zh-CN" altLang="en-US" sz="1200" b="1" dirty="0">
                <a:latin typeface="方正中等线_GBK" panose="03000509000000000000" pitchFamily="65" charset="-122"/>
                <a:ea typeface="方正中等线_GBK" panose="03000509000000000000" pitchFamily="65" charset="-122"/>
              </a:rPr>
              <a:t>、</a:t>
            </a:r>
            <a:r>
              <a:rPr lang="en-US" altLang="zh-CN" sz="1200" b="1" dirty="0">
                <a:latin typeface="方正中等线_GBK" panose="03000509000000000000" pitchFamily="65" charset="-122"/>
                <a:ea typeface="方正中等线_GBK" panose="03000509000000000000" pitchFamily="65" charset="-122"/>
              </a:rPr>
              <a:t>6</a:t>
            </a:r>
            <a:r>
              <a:rPr lang="zh-CN" altLang="en-US" sz="1200" b="1" dirty="0">
                <a:latin typeface="方正中等线_GBK" panose="03000509000000000000" pitchFamily="65" charset="-122"/>
                <a:ea typeface="方正中等线_GBK" panose="03000509000000000000" pitchFamily="65" charset="-122"/>
              </a:rPr>
              <a:t>或</a:t>
            </a:r>
            <a:r>
              <a:rPr lang="en-US" altLang="zh-CN" sz="1200" b="1" dirty="0">
                <a:latin typeface="方正中等线_GBK" panose="03000509000000000000" pitchFamily="65" charset="-122"/>
                <a:ea typeface="方正中等线_GBK" panose="03000509000000000000" pitchFamily="65" charset="-122"/>
              </a:rPr>
              <a:t>9</a:t>
            </a:r>
            <a:r>
              <a:rPr lang="zh-CN" altLang="en-US" sz="1200" b="1" dirty="0">
                <a:latin typeface="方正中等线_GBK" panose="03000509000000000000" pitchFamily="65" charset="-122"/>
                <a:ea typeface="方正中等线_GBK" panose="03000509000000000000" pitchFamily="65" charset="-122"/>
              </a:rPr>
              <a:t>张数量的图片</a:t>
            </a:r>
            <a:endParaRPr lang="en-US" altLang="zh-CN" sz="1200" b="1" dirty="0">
              <a:latin typeface="方正中等线_GBK" panose="03000509000000000000" pitchFamily="65" charset="-122"/>
              <a:ea typeface="方正中等线_GBK" panose="03000509000000000000" pitchFamily="65" charset="-122"/>
            </a:endParaRPr>
          </a:p>
          <a:p>
            <a:r>
              <a:rPr lang="en-US" sz="1200" dirty="0"/>
              <a:t>Post 1, 3, 4, 6 or 9 photos </a:t>
            </a:r>
            <a:r>
              <a:rPr lang="en-US" sz="1200" b="1" u="sng" dirty="0"/>
              <a:t>ONLY</a:t>
            </a:r>
            <a:endParaRPr lang="en-US" altLang="zh-CN"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背景必须是白色的，或者使用“白色布景盒”</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For product shots, make sure the background is white or to use a “white product box”</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避免拍摄太多其它元素，失去产品本身的焦点</a:t>
            </a:r>
            <a:endParaRPr lang="en-US" altLang="zh-CN" sz="1200" b="1" dirty="0">
              <a:latin typeface="方正中等线_GBK" panose="03000509000000000000" pitchFamily="65" charset="-122"/>
              <a:ea typeface="方正中等线_GBK" panose="03000509000000000000" pitchFamily="65" charset="-122"/>
            </a:endParaRPr>
          </a:p>
          <a:p>
            <a:r>
              <a:rPr lang="en-US" sz="1200" dirty="0"/>
              <a:t>Avoid shotting with too many other elements as this will lose focus on product.</a:t>
            </a: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选用媒体或官方图片，应选择色调统一</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白底或浅色底图片。</a:t>
            </a:r>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避免黄色</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红色等色调</a:t>
            </a:r>
            <a:endParaRPr lang="en-US" altLang="zh-CN" sz="1200" b="1" dirty="0">
              <a:latin typeface="方正中等线_GBK" panose="03000509000000000000" pitchFamily="65" charset="-122"/>
              <a:ea typeface="方正中等线_GBK" panose="03000509000000000000" pitchFamily="65" charset="-122"/>
            </a:endParaRPr>
          </a:p>
          <a:p>
            <a:r>
              <a:rPr lang="en-US" sz="1200" dirty="0"/>
              <a:t>When choosing media, or official images, choose images with uniform tones (monotones) with white / light colored backgrounds. Avoid shades of yellow/red</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服装自拍，应在店内指定的光线（自然）好的地方拍摄。（手机拍摄时，面部表情尽量少，以突出产品作为焦点。</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For selfies, shoot in designated part of the store with good (natural) lighting.</a:t>
            </a:r>
          </a:p>
          <a:p>
            <a:r>
              <a:rPr lang="en-US" altLang="zh-CN" sz="1200" dirty="0"/>
              <a:t>(Phone in front of face with minimal facial expression)</a:t>
            </a:r>
            <a:endParaRPr lang="en-US" altLang="zh-CN" sz="1200" b="1" dirty="0">
              <a:latin typeface="方正中等线_GBK" panose="03000509000000000000" pitchFamily="65" charset="-122"/>
              <a:ea typeface="方正中等线_GBK" panose="03000509000000000000" pitchFamily="65" charset="-122"/>
            </a:endParaRPr>
          </a:p>
          <a:p>
            <a:endParaRPr lang="en-US" sz="1200" b="1" dirty="0">
              <a:latin typeface="方正中等线_GBK" panose="03000509000000000000" pitchFamily="65" charset="-122"/>
              <a:ea typeface="方正中等线_GBK" panose="03000509000000000000" pitchFamily="65" charset="-122"/>
            </a:endParaRPr>
          </a:p>
          <a:p>
            <a:r>
              <a:rPr lang="zh-CN" altLang="en-US" sz="1200" b="1" dirty="0">
                <a:latin typeface="方正中等线_GBK" panose="03000509000000000000" pitchFamily="65" charset="-122"/>
                <a:ea typeface="方正中等线_GBK" panose="03000509000000000000" pitchFamily="65" charset="-122"/>
              </a:rPr>
              <a:t>进行产品的特写</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细节拍摄时，请确保照片是清晰。</a:t>
            </a:r>
            <a:endParaRPr lang="en-US" altLang="zh-CN" sz="1200" b="1" dirty="0">
              <a:latin typeface="方正中等线_GBK" panose="03000509000000000000" pitchFamily="65" charset="-122"/>
              <a:ea typeface="方正中等线_GBK" panose="03000509000000000000" pitchFamily="65" charset="-122"/>
            </a:endParaRPr>
          </a:p>
          <a:p>
            <a:r>
              <a:rPr lang="en-US" sz="1200" dirty="0"/>
              <a:t>For close-up / detailed shot of product, please make sure photos are clear.</a:t>
            </a:r>
          </a:p>
        </p:txBody>
      </p:sp>
      <p:pic>
        <p:nvPicPr>
          <p:cNvPr id="5" name="Picture 4" descr="A picture containing bag, accessory&#10;&#10;Description automatically generated">
            <a:extLst>
              <a:ext uri="{FF2B5EF4-FFF2-40B4-BE49-F238E27FC236}">
                <a16:creationId xmlns:a16="http://schemas.microsoft.com/office/drawing/2014/main" id="{E9C412D1-FC1A-4299-83C4-8178A3789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074" y="4556258"/>
            <a:ext cx="2865690" cy="2114682"/>
          </a:xfrm>
          <a:prstGeom prst="rect">
            <a:avLst/>
          </a:prstGeom>
        </p:spPr>
      </p:pic>
      <p:pic>
        <p:nvPicPr>
          <p:cNvPr id="12" name="Picture 11" descr="Chart, radar chart&#10;&#10;Description automatically generated">
            <a:extLst>
              <a:ext uri="{FF2B5EF4-FFF2-40B4-BE49-F238E27FC236}">
                <a16:creationId xmlns:a16="http://schemas.microsoft.com/office/drawing/2014/main" id="{F39BD0F0-6569-4F4A-B247-2B87B8E2B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49" y="4047214"/>
            <a:ext cx="2635598" cy="2623726"/>
          </a:xfrm>
          <a:prstGeom prst="rect">
            <a:avLst/>
          </a:prstGeom>
        </p:spPr>
      </p:pic>
    </p:spTree>
    <p:extLst>
      <p:ext uri="{BB962C8B-B14F-4D97-AF65-F5344CB8AC3E}">
        <p14:creationId xmlns:p14="http://schemas.microsoft.com/office/powerpoint/2010/main" val="3214602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descr="A person holding a phone in a box&#10;&#10;Description automatically generated with low confidence">
            <a:extLst>
              <a:ext uri="{FF2B5EF4-FFF2-40B4-BE49-F238E27FC236}">
                <a16:creationId xmlns:a16="http://schemas.microsoft.com/office/drawing/2014/main" id="{8D7FEE09-C0A0-4627-8A1B-A784762B350A}"/>
              </a:ext>
            </a:extLst>
          </p:cNvPr>
          <p:cNvPicPr>
            <a:picLocks noChangeAspect="1"/>
          </p:cNvPicPr>
          <p:nvPr/>
        </p:nvPicPr>
        <p:blipFill rotWithShape="1">
          <a:blip r:embed="rId2">
            <a:extLst>
              <a:ext uri="{28A0092B-C50C-407E-A947-70E740481C1C}">
                <a14:useLocalDpi xmlns:a14="http://schemas.microsoft.com/office/drawing/2010/main" val="0"/>
              </a:ext>
            </a:extLst>
          </a:blip>
          <a:srcRect r="4" b="9761"/>
          <a:stretch/>
        </p:blipFill>
        <p:spPr>
          <a:xfrm>
            <a:off x="6980905" y="1435707"/>
            <a:ext cx="2082752" cy="1879552"/>
          </a:xfrm>
          <a:prstGeom prst="rect">
            <a:avLst/>
          </a:prstGeom>
        </p:spPr>
      </p:pic>
      <p:pic>
        <p:nvPicPr>
          <p:cNvPr id="8" name="Picture 7">
            <a:extLst>
              <a:ext uri="{FF2B5EF4-FFF2-40B4-BE49-F238E27FC236}">
                <a16:creationId xmlns:a16="http://schemas.microsoft.com/office/drawing/2014/main" id="{A745F909-59DA-423F-9D63-189E90165572}"/>
              </a:ext>
            </a:extLst>
          </p:cNvPr>
          <p:cNvPicPr>
            <a:picLocks noChangeAspect="1"/>
          </p:cNvPicPr>
          <p:nvPr/>
        </p:nvPicPr>
        <p:blipFill rotWithShape="1">
          <a:blip r:embed="rId3">
            <a:extLst>
              <a:ext uri="{28A0092B-C50C-407E-A947-70E740481C1C}">
                <a14:useLocalDpi xmlns:a14="http://schemas.microsoft.com/office/drawing/2010/main" val="0"/>
              </a:ext>
            </a:extLst>
          </a:blip>
          <a:srcRect t="6809" r="1668" b="2735"/>
          <a:stretch/>
        </p:blipFill>
        <p:spPr>
          <a:xfrm>
            <a:off x="9167407" y="1415847"/>
            <a:ext cx="2074114" cy="1919272"/>
          </a:xfrm>
          <a:prstGeom prst="rect">
            <a:avLst/>
          </a:prstGeom>
        </p:spPr>
      </p:pic>
      <p:pic>
        <p:nvPicPr>
          <p:cNvPr id="14" name="Picture 13" descr="A group of coffee cups&#10;&#10;Description automatically generated with low confidence">
            <a:extLst>
              <a:ext uri="{FF2B5EF4-FFF2-40B4-BE49-F238E27FC236}">
                <a16:creationId xmlns:a16="http://schemas.microsoft.com/office/drawing/2014/main" id="{97EB38E1-73E1-4943-9C67-7977E4258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619" y="3429000"/>
            <a:ext cx="2086038" cy="1879552"/>
          </a:xfrm>
          <a:prstGeom prst="rect">
            <a:avLst/>
          </a:prstGeom>
        </p:spPr>
      </p:pic>
      <p:pic>
        <p:nvPicPr>
          <p:cNvPr id="16" name="Picture 15" descr="A picture containing table&#10;&#10;Description automatically generated">
            <a:extLst>
              <a:ext uri="{FF2B5EF4-FFF2-40B4-BE49-F238E27FC236}">
                <a16:creationId xmlns:a16="http://schemas.microsoft.com/office/drawing/2014/main" id="{E721B43E-705B-4CAE-BD06-7D810CC2F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468" y="3429000"/>
            <a:ext cx="2086038" cy="1879552"/>
          </a:xfrm>
          <a:prstGeom prst="rect">
            <a:avLst/>
          </a:prstGeom>
        </p:spPr>
      </p:pic>
      <p:sp>
        <p:nvSpPr>
          <p:cNvPr id="11" name="Content Placeholder 2">
            <a:extLst>
              <a:ext uri="{FF2B5EF4-FFF2-40B4-BE49-F238E27FC236}">
                <a16:creationId xmlns:a16="http://schemas.microsoft.com/office/drawing/2014/main" id="{3413A068-71BA-443A-9804-BE48CE82376A}"/>
              </a:ext>
            </a:extLst>
          </p:cNvPr>
          <p:cNvSpPr txBox="1">
            <a:spLocks/>
          </p:cNvSpPr>
          <p:nvPr/>
        </p:nvSpPr>
        <p:spPr>
          <a:xfrm>
            <a:off x="855806" y="1682852"/>
            <a:ext cx="5538406" cy="3304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200" b="1" dirty="0">
                <a:latin typeface="方正中等线_GBK" panose="03000509000000000000" pitchFamily="65" charset="-122"/>
                <a:ea typeface="方正中等线_GBK" panose="03000509000000000000" pitchFamily="65" charset="-122"/>
              </a:rPr>
              <a:t>在发布之前可以考虑将图片进行裁切分割（参考当地的图像处理服务，应该是免费的）</a:t>
            </a:r>
            <a:r>
              <a:rPr lang="en-US" sz="1200" dirty="0"/>
              <a:t>Consider splitting your image before posting (refer to your local image splitting service which should be free)</a:t>
            </a:r>
          </a:p>
          <a:p>
            <a:pPr marL="0" indent="0">
              <a:buNone/>
            </a:pPr>
            <a:endParaRPr lang="en-US" sz="1200" b="1" dirty="0">
              <a:latin typeface="方正中等线_GBK" panose="03000509000000000000" pitchFamily="65" charset="-122"/>
              <a:ea typeface="方正中等线_GBK" panose="03000509000000000000" pitchFamily="65" charset="-122"/>
            </a:endParaRPr>
          </a:p>
          <a:p>
            <a:pPr marL="0" indent="0">
              <a:buNone/>
            </a:pPr>
            <a:r>
              <a:rPr lang="zh-CN" altLang="en-US" sz="1200" b="1" dirty="0">
                <a:latin typeface="方正中等线_GBK" panose="03000509000000000000" pitchFamily="65" charset="-122"/>
                <a:ea typeface="方正中等线_GBK" panose="03000509000000000000" pitchFamily="65" charset="-122"/>
              </a:rPr>
              <a:t>参考一些好的情境拍摄的照片，它可以给顾客提供并参考一些产品使用好方法，但是需要谨慎使用</a:t>
            </a:r>
            <a:r>
              <a:rPr lang="en-US" sz="1200" dirty="0"/>
              <a:t>Reference / mood shots are a good way to give customers a reference on how to use product, but please use sparingly</a:t>
            </a:r>
          </a:p>
          <a:p>
            <a:pPr marL="0" indent="0">
              <a:buNone/>
            </a:pPr>
            <a:endParaRPr lang="en-US" altLang="zh-CN" sz="1200" b="1" dirty="0">
              <a:latin typeface="方正中等线_GBK" panose="03000509000000000000" pitchFamily="65" charset="-122"/>
              <a:ea typeface="方正中等线_GBK" panose="03000509000000000000" pitchFamily="65" charset="-122"/>
            </a:endParaRPr>
          </a:p>
          <a:p>
            <a:pPr marL="0" indent="0">
              <a:buNone/>
            </a:pPr>
            <a:r>
              <a:rPr lang="zh-CN" altLang="en-US" sz="1200" b="1" dirty="0">
                <a:latin typeface="方正中等线_GBK" panose="03000509000000000000" pitchFamily="65" charset="-122"/>
                <a:ea typeface="方正中等线_GBK" panose="03000509000000000000" pitchFamily="65" charset="-122"/>
              </a:rPr>
              <a:t>根据你发布的图片数量（</a:t>
            </a:r>
            <a:r>
              <a:rPr lang="en-US" altLang="zh-CN" sz="1200" b="1" dirty="0">
                <a:latin typeface="方正中等线_GBK" panose="03000509000000000000" pitchFamily="65" charset="-122"/>
                <a:ea typeface="方正中等线_GBK" panose="03000509000000000000" pitchFamily="65" charset="-122"/>
              </a:rPr>
              <a:t>3</a:t>
            </a:r>
            <a:r>
              <a:rPr lang="zh-CN" altLang="en-US" sz="1200" b="1" dirty="0">
                <a:latin typeface="方正中等线_GBK" panose="03000509000000000000" pitchFamily="65" charset="-122"/>
                <a:ea typeface="方正中等线_GBK" panose="03000509000000000000" pitchFamily="65" charset="-122"/>
              </a:rPr>
              <a:t>、</a:t>
            </a:r>
            <a:r>
              <a:rPr lang="en-US" altLang="zh-CN" sz="1200" b="1" dirty="0">
                <a:latin typeface="方正中等线_GBK" panose="03000509000000000000" pitchFamily="65" charset="-122"/>
                <a:ea typeface="方正中等线_GBK" panose="03000509000000000000" pitchFamily="65" charset="-122"/>
              </a:rPr>
              <a:t>4</a:t>
            </a:r>
            <a:r>
              <a:rPr lang="zh-CN" altLang="en-US" sz="1200" b="1" dirty="0">
                <a:latin typeface="方正中等线_GBK" panose="03000509000000000000" pitchFamily="65" charset="-122"/>
                <a:ea typeface="方正中等线_GBK" panose="03000509000000000000" pitchFamily="65" charset="-122"/>
              </a:rPr>
              <a:t>、</a:t>
            </a:r>
            <a:r>
              <a:rPr lang="en-US" altLang="zh-CN" sz="1200" b="1" dirty="0">
                <a:latin typeface="方正中等线_GBK" panose="03000509000000000000" pitchFamily="65" charset="-122"/>
                <a:ea typeface="方正中等线_GBK" panose="03000509000000000000" pitchFamily="65" charset="-122"/>
              </a:rPr>
              <a:t>6</a:t>
            </a:r>
            <a:r>
              <a:rPr lang="zh-CN" altLang="en-US" sz="1200" b="1" dirty="0">
                <a:latin typeface="方正中等线_GBK" panose="03000509000000000000" pitchFamily="65" charset="-122"/>
                <a:ea typeface="方正中等线_GBK" panose="03000509000000000000" pitchFamily="65" charset="-122"/>
              </a:rPr>
              <a:t>或</a:t>
            </a:r>
            <a:r>
              <a:rPr lang="en-US" altLang="zh-CN" sz="1200" b="1" dirty="0">
                <a:latin typeface="方正中等线_GBK" panose="03000509000000000000" pitchFamily="65" charset="-122"/>
                <a:ea typeface="方正中等线_GBK" panose="03000509000000000000" pitchFamily="65" charset="-122"/>
              </a:rPr>
              <a:t>9</a:t>
            </a:r>
            <a:r>
              <a:rPr lang="zh-CN" altLang="en-US" sz="1200" b="1" dirty="0">
                <a:latin typeface="方正中等线_GBK" panose="03000509000000000000" pitchFamily="65" charset="-122"/>
                <a:ea typeface="方正中等线_GBK" panose="03000509000000000000" pitchFamily="65" charset="-122"/>
              </a:rPr>
              <a:t>），来决定情境图片使用的数量，通常数量限制在最少</a:t>
            </a:r>
            <a:r>
              <a:rPr lang="en-US" altLang="zh-CN" sz="1200" b="1" dirty="0">
                <a:latin typeface="方正中等线_GBK" panose="03000509000000000000" pitchFamily="65" charset="-122"/>
                <a:ea typeface="方正中等线_GBK" panose="03000509000000000000" pitchFamily="65" charset="-122"/>
              </a:rPr>
              <a:t>1</a:t>
            </a:r>
            <a:r>
              <a:rPr lang="zh-CN" altLang="en-US" sz="1200" b="1" dirty="0">
                <a:latin typeface="方正中等线_GBK" panose="03000509000000000000" pitchFamily="65" charset="-122"/>
                <a:ea typeface="方正中等线_GBK" panose="03000509000000000000" pitchFamily="65" charset="-122"/>
              </a:rPr>
              <a:t>张和最多</a:t>
            </a:r>
            <a:r>
              <a:rPr lang="en-US" altLang="zh-CN" sz="1200" b="1" dirty="0">
                <a:latin typeface="方正中等线_GBK" panose="03000509000000000000" pitchFamily="65" charset="-122"/>
                <a:ea typeface="方正中等线_GBK" panose="03000509000000000000" pitchFamily="65" charset="-122"/>
              </a:rPr>
              <a:t>2</a:t>
            </a:r>
            <a:r>
              <a:rPr lang="zh-CN" altLang="en-US" sz="1200" b="1" dirty="0">
                <a:latin typeface="方正中等线_GBK" panose="03000509000000000000" pitchFamily="65" charset="-122"/>
                <a:ea typeface="方正中等线_GBK" panose="03000509000000000000" pitchFamily="65" charset="-122"/>
              </a:rPr>
              <a:t>张</a:t>
            </a:r>
            <a:r>
              <a:rPr lang="en-US" sz="1200" dirty="0"/>
              <a:t>Depending on how many shots you post (3, 4, 6 or 9) limit reference / mood shots to 1 – min , 2 –max</a:t>
            </a:r>
          </a:p>
          <a:p>
            <a:pPr marL="0" indent="0">
              <a:buNone/>
            </a:pPr>
            <a:endParaRPr lang="en-US" sz="1200" dirty="0"/>
          </a:p>
          <a:p>
            <a:pPr marL="0" indent="0">
              <a:buNone/>
            </a:pPr>
            <a:r>
              <a:rPr lang="zh-CN" altLang="en-US" sz="1200" b="1" dirty="0">
                <a:latin typeface="方正中等线_GBK" panose="03000509000000000000" pitchFamily="65" charset="-122"/>
                <a:ea typeface="方正中等线_GBK" panose="03000509000000000000" pitchFamily="65" charset="-122"/>
              </a:rPr>
              <a:t>参考的情境图片可以是颜色背景，但整体构图应该相对简单</a:t>
            </a:r>
            <a:r>
              <a:rPr lang="en-US" sz="1200" dirty="0"/>
              <a:t>Reference  / mood shots can be color background, but overall composition should be relatively simple. </a:t>
            </a:r>
          </a:p>
          <a:p>
            <a:pPr marL="0" indent="0">
              <a:buNone/>
            </a:pPr>
            <a:endParaRPr lang="en-US" sz="1200" b="1" dirty="0">
              <a:latin typeface="方正中等线_GBK" panose="03000509000000000000" pitchFamily="65" charset="-122"/>
              <a:ea typeface="方正中等线_GBK" panose="03000509000000000000" pitchFamily="65" charset="-122"/>
            </a:endParaRPr>
          </a:p>
        </p:txBody>
      </p:sp>
      <p:sp>
        <p:nvSpPr>
          <p:cNvPr id="17" name="Rectangle 16">
            <a:extLst>
              <a:ext uri="{FF2B5EF4-FFF2-40B4-BE49-F238E27FC236}">
                <a16:creationId xmlns:a16="http://schemas.microsoft.com/office/drawing/2014/main" id="{452C7CF0-C7BE-4970-B1A1-297EFD88F307}"/>
              </a:ext>
            </a:extLst>
          </p:cNvPr>
          <p:cNvSpPr/>
          <p:nvPr/>
        </p:nvSpPr>
        <p:spPr>
          <a:xfrm>
            <a:off x="6977619" y="3429000"/>
            <a:ext cx="2090084" cy="1879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B7B68E-21A1-4B9D-8B1C-48A1290CAD58}"/>
              </a:ext>
            </a:extLst>
          </p:cNvPr>
          <p:cNvSpPr/>
          <p:nvPr/>
        </p:nvSpPr>
        <p:spPr>
          <a:xfrm>
            <a:off x="9159422" y="1435707"/>
            <a:ext cx="2090084" cy="1879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AB1A1A5-CC51-4C7E-88FA-B79895067B98}"/>
              </a:ext>
            </a:extLst>
          </p:cNvPr>
          <p:cNvSpPr/>
          <p:nvPr/>
        </p:nvSpPr>
        <p:spPr>
          <a:xfrm>
            <a:off x="9159422" y="3429000"/>
            <a:ext cx="2090084" cy="1879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38B579-6418-4592-9420-0B141F5085FA}"/>
              </a:ext>
            </a:extLst>
          </p:cNvPr>
          <p:cNvSpPr/>
          <p:nvPr/>
        </p:nvSpPr>
        <p:spPr>
          <a:xfrm>
            <a:off x="405517" y="451455"/>
            <a:ext cx="1362248" cy="1067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4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8B71C0B-AC40-4512-AE66-80DDE75B4392}"/>
              </a:ext>
            </a:extLst>
          </p:cNvPr>
          <p:cNvSpPr txBox="1"/>
          <p:nvPr/>
        </p:nvSpPr>
        <p:spPr>
          <a:xfrm>
            <a:off x="8987623" y="1885751"/>
            <a:ext cx="609601" cy="722224"/>
          </a:xfrm>
          <a:prstGeom prst="rect">
            <a:avLst/>
          </a:prstGeom>
          <a:noFill/>
        </p:spPr>
        <p:txBody>
          <a:bodyPr wrap="square" rtlCol="0">
            <a:spAutoFit/>
          </a:bodyPr>
          <a:lstStyle/>
          <a:p>
            <a:r>
              <a:rPr lang="en-US" sz="4000" b="1" dirty="0"/>
              <a:t>1</a:t>
            </a:r>
          </a:p>
        </p:txBody>
      </p:sp>
      <p:sp>
        <p:nvSpPr>
          <p:cNvPr id="17" name="TextBox 16">
            <a:extLst>
              <a:ext uri="{FF2B5EF4-FFF2-40B4-BE49-F238E27FC236}">
                <a16:creationId xmlns:a16="http://schemas.microsoft.com/office/drawing/2014/main" id="{D668DABE-F173-4D9B-925C-3EE7CE591254}"/>
              </a:ext>
            </a:extLst>
          </p:cNvPr>
          <p:cNvSpPr txBox="1"/>
          <p:nvPr/>
        </p:nvSpPr>
        <p:spPr>
          <a:xfrm>
            <a:off x="6432605" y="3872390"/>
            <a:ext cx="5311472" cy="1569660"/>
          </a:xfrm>
          <a:prstGeom prst="rect">
            <a:avLst/>
          </a:prstGeom>
          <a:noFill/>
        </p:spPr>
        <p:txBody>
          <a:bodyPr wrap="square">
            <a:spAutoFit/>
          </a:bodyPr>
          <a:lstStyle/>
          <a:p>
            <a:r>
              <a:rPr lang="zh-CN" altLang="en-US" sz="1200" b="1" dirty="0">
                <a:latin typeface="方正中等线_GBK" panose="03000509000000000000" pitchFamily="65" charset="-122"/>
                <a:ea typeface="方正中等线_GBK" panose="03000509000000000000" pitchFamily="65" charset="-122"/>
              </a:rPr>
              <a:t>对于单张图片的发布，图片应该需要“传递千言万语”。最好的建议是当</a:t>
            </a:r>
            <a:r>
              <a:rPr lang="en-US" altLang="zh-CN" sz="1200" b="1" dirty="0">
                <a:latin typeface="方正中等线_GBK" panose="03000509000000000000" pitchFamily="65" charset="-122"/>
                <a:ea typeface="方正中等线_GBK" panose="03000509000000000000" pitchFamily="65" charset="-122"/>
              </a:rPr>
              <a:t>SX</a:t>
            </a:r>
            <a:r>
              <a:rPr lang="zh-CN" altLang="en-US" sz="1200" b="1" dirty="0">
                <a:latin typeface="方正中等线_GBK" panose="03000509000000000000" pitchFamily="65" charset="-122"/>
                <a:ea typeface="方正中等线_GBK" panose="03000509000000000000" pitchFamily="65" charset="-122"/>
              </a:rPr>
              <a:t>产品在现实生活中使用时（在大多数情况下，这些场景描绘了一个真实</a:t>
            </a:r>
            <a:r>
              <a:rPr lang="en-US" altLang="zh-CN" sz="1200" b="1" dirty="0">
                <a:latin typeface="方正中等线_GBK" panose="03000509000000000000" pitchFamily="65" charset="-122"/>
                <a:ea typeface="方正中等线_GBK" panose="03000509000000000000" pitchFamily="65" charset="-122"/>
              </a:rPr>
              <a:t>/</a:t>
            </a:r>
            <a:r>
              <a:rPr lang="zh-CN" altLang="en-US" sz="1200" b="1" dirty="0">
                <a:latin typeface="方正中等线_GBK" panose="03000509000000000000" pitchFamily="65" charset="-122"/>
                <a:ea typeface="方正中等线_GBK" panose="03000509000000000000" pitchFamily="65" charset="-122"/>
              </a:rPr>
              <a:t>自然的场景），因此无论谁看到了，都很有可能被它吸引并关注到它</a:t>
            </a:r>
            <a:endParaRPr lang="en-US" altLang="zh-CN" sz="1200" b="1" dirty="0">
              <a:latin typeface="方正中等线_GBK" panose="03000509000000000000" pitchFamily="65" charset="-122"/>
              <a:ea typeface="方正中等线_GBK" panose="03000509000000000000" pitchFamily="65" charset="-122"/>
            </a:endParaRPr>
          </a:p>
          <a:p>
            <a:endParaRPr lang="en-US" altLang="zh-CN" sz="1200" b="1" dirty="0">
              <a:latin typeface="方正中等线_GBK" panose="03000509000000000000" pitchFamily="65" charset="-122"/>
              <a:ea typeface="方正中等线_GBK" panose="03000509000000000000" pitchFamily="65" charset="-122"/>
            </a:endParaRPr>
          </a:p>
          <a:p>
            <a:r>
              <a:rPr lang="en-US" sz="1200" dirty="0"/>
              <a:t>For single shot images, the photo should “tell a thousand words”. Best references are when SX products are used in real-life circumstances (In most cases, these scenarios depict a realistic / natural setting, hence whoever is viewing the post will be most likely be able to relate to it. </a:t>
            </a:r>
          </a:p>
        </p:txBody>
      </p:sp>
      <p:pic>
        <p:nvPicPr>
          <p:cNvPr id="4" name="Picture 3" descr="A picture containing wall, floor, indoor, table&#10;&#10;Description automatically generated">
            <a:extLst>
              <a:ext uri="{FF2B5EF4-FFF2-40B4-BE49-F238E27FC236}">
                <a16:creationId xmlns:a16="http://schemas.microsoft.com/office/drawing/2014/main" id="{16D39F84-5872-41E4-866E-65799BEDD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51" y="399553"/>
            <a:ext cx="6034850" cy="6058894"/>
          </a:xfrm>
          <a:prstGeom prst="rect">
            <a:avLst/>
          </a:prstGeom>
        </p:spPr>
      </p:pic>
      <p:sp>
        <p:nvSpPr>
          <p:cNvPr id="6" name="Rectangle 5">
            <a:extLst>
              <a:ext uri="{FF2B5EF4-FFF2-40B4-BE49-F238E27FC236}">
                <a16:creationId xmlns:a16="http://schemas.microsoft.com/office/drawing/2014/main" id="{70428116-9988-4FDC-A0DC-1AAA4C5B872C}"/>
              </a:ext>
            </a:extLst>
          </p:cNvPr>
          <p:cNvSpPr/>
          <p:nvPr/>
        </p:nvSpPr>
        <p:spPr>
          <a:xfrm>
            <a:off x="8412479" y="1519919"/>
            <a:ext cx="1543050" cy="1465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764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87B22AD2-D59D-42FF-87F0-AB7074083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895" y="1054978"/>
            <a:ext cx="4227442" cy="4748043"/>
          </a:xfrm>
          <a:prstGeom prst="rect">
            <a:avLst/>
          </a:prstGeom>
        </p:spPr>
      </p:pic>
      <p:sp>
        <p:nvSpPr>
          <p:cNvPr id="7" name="TextBox 6">
            <a:extLst>
              <a:ext uri="{FF2B5EF4-FFF2-40B4-BE49-F238E27FC236}">
                <a16:creationId xmlns:a16="http://schemas.microsoft.com/office/drawing/2014/main" id="{3FDFFCBA-A1C2-40AD-9490-AEBA403CC617}"/>
              </a:ext>
            </a:extLst>
          </p:cNvPr>
          <p:cNvSpPr txBox="1"/>
          <p:nvPr/>
        </p:nvSpPr>
        <p:spPr>
          <a:xfrm>
            <a:off x="1055948" y="4510377"/>
            <a:ext cx="5049078" cy="830997"/>
          </a:xfrm>
          <a:prstGeom prst="rect">
            <a:avLst/>
          </a:prstGeom>
          <a:noFill/>
        </p:spPr>
        <p:txBody>
          <a:bodyPr wrap="square">
            <a:spAutoFit/>
          </a:bodyPr>
          <a:lstStyle/>
          <a:p>
            <a:r>
              <a:rPr lang="en-US" sz="1200" dirty="0"/>
              <a:t>For single shot images, products should have “iconic” status. When choosing media, or official images, choose images with uniform tones (monotones) with white / light colored backgrounds. Avoid shades of yellow/red</a:t>
            </a:r>
            <a:endParaRPr lang="en-US" altLang="zh-CN" sz="1200" b="1" dirty="0">
              <a:latin typeface="方正中等线_GBK" panose="03000509000000000000" pitchFamily="65" charset="-122"/>
              <a:ea typeface="方正中等线_GBK" panose="03000509000000000000" pitchFamily="65" charset="-122"/>
            </a:endParaRPr>
          </a:p>
          <a:p>
            <a:r>
              <a:rPr lang="en-US" sz="1200" dirty="0"/>
              <a:t> </a:t>
            </a:r>
          </a:p>
        </p:txBody>
      </p:sp>
      <p:sp>
        <p:nvSpPr>
          <p:cNvPr id="6" name="TextBox 5">
            <a:extLst>
              <a:ext uri="{FF2B5EF4-FFF2-40B4-BE49-F238E27FC236}">
                <a16:creationId xmlns:a16="http://schemas.microsoft.com/office/drawing/2014/main" id="{31873283-E378-49C0-8D08-F022D022B8DF}"/>
              </a:ext>
            </a:extLst>
          </p:cNvPr>
          <p:cNvSpPr txBox="1"/>
          <p:nvPr/>
        </p:nvSpPr>
        <p:spPr>
          <a:xfrm>
            <a:off x="2967078" y="2342210"/>
            <a:ext cx="554603" cy="707886"/>
          </a:xfrm>
          <a:prstGeom prst="rect">
            <a:avLst/>
          </a:prstGeom>
          <a:noFill/>
        </p:spPr>
        <p:txBody>
          <a:bodyPr wrap="square">
            <a:spAutoFit/>
          </a:bodyPr>
          <a:lstStyle/>
          <a:p>
            <a:r>
              <a:rPr lang="en-US" sz="4000" b="1" dirty="0"/>
              <a:t>1</a:t>
            </a:r>
          </a:p>
        </p:txBody>
      </p:sp>
      <p:sp>
        <p:nvSpPr>
          <p:cNvPr id="2" name="Rectangle 1">
            <a:extLst>
              <a:ext uri="{FF2B5EF4-FFF2-40B4-BE49-F238E27FC236}">
                <a16:creationId xmlns:a16="http://schemas.microsoft.com/office/drawing/2014/main" id="{6F2AB486-6287-418A-98FE-40C9CD11D556}"/>
              </a:ext>
            </a:extLst>
          </p:cNvPr>
          <p:cNvSpPr/>
          <p:nvPr/>
        </p:nvSpPr>
        <p:spPr>
          <a:xfrm>
            <a:off x="2472855" y="1963308"/>
            <a:ext cx="1543050" cy="1465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51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tables and chairs&#10;&#10;Description automatically generated with low confidence">
            <a:extLst>
              <a:ext uri="{FF2B5EF4-FFF2-40B4-BE49-F238E27FC236}">
                <a16:creationId xmlns:a16="http://schemas.microsoft.com/office/drawing/2014/main" id="{F4D1D624-071A-4142-8D94-983AF333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10" y="910304"/>
            <a:ext cx="3625795" cy="5212317"/>
          </a:xfrm>
          <a:prstGeom prst="rect">
            <a:avLst/>
          </a:prstGeom>
        </p:spPr>
      </p:pic>
      <p:sp>
        <p:nvSpPr>
          <p:cNvPr id="6" name="TextBox 5">
            <a:extLst>
              <a:ext uri="{FF2B5EF4-FFF2-40B4-BE49-F238E27FC236}">
                <a16:creationId xmlns:a16="http://schemas.microsoft.com/office/drawing/2014/main" id="{E63E32A0-EE5F-42DD-9B11-28DBC9006506}"/>
              </a:ext>
            </a:extLst>
          </p:cNvPr>
          <p:cNvSpPr txBox="1"/>
          <p:nvPr/>
        </p:nvSpPr>
        <p:spPr>
          <a:xfrm>
            <a:off x="5639464" y="2696657"/>
            <a:ext cx="5627535" cy="1661993"/>
          </a:xfrm>
          <a:prstGeom prst="rect">
            <a:avLst/>
          </a:prstGeom>
          <a:noFill/>
        </p:spPr>
        <p:txBody>
          <a:bodyPr wrap="square">
            <a:spAutoFit/>
          </a:bodyPr>
          <a:lstStyle/>
          <a:p>
            <a:r>
              <a:rPr lang="zh-CN" altLang="en-US" sz="1200" b="1" dirty="0">
                <a:solidFill>
                  <a:srgbClr val="FF0000"/>
                </a:solidFill>
              </a:rPr>
              <a:t>不要一次性使用这些类型的图片，建议只少量使用它们。如左图所示，整个朋友圈看起来会过于忙碌，将分散对（你想要表达的故事）你想要销售的产品的注意力</a:t>
            </a:r>
            <a:endParaRPr lang="en-US" altLang="zh-CN" sz="1200" b="1" dirty="0">
              <a:solidFill>
                <a:srgbClr val="FF0000"/>
              </a:solidFill>
            </a:endParaRPr>
          </a:p>
          <a:p>
            <a:endParaRPr lang="en-US" altLang="zh-CN" sz="1200" b="1" dirty="0">
              <a:solidFill>
                <a:srgbClr val="FF0000"/>
              </a:solidFill>
            </a:endParaRPr>
          </a:p>
          <a:p>
            <a:r>
              <a:rPr lang="en-US" sz="1200" dirty="0">
                <a:solidFill>
                  <a:srgbClr val="FF0000"/>
                </a:solidFill>
              </a:rPr>
              <a:t>Avoid using these type of photo references all at once, it is advised to only use them sparingly. As shown here on the left, the overall moment can look too busy and will loose focus on the (story you are trying to tell) product you are trying to sell</a:t>
            </a:r>
            <a:endParaRPr lang="en-US" altLang="zh-CN" sz="1200" b="1" dirty="0">
              <a:solidFill>
                <a:srgbClr val="FF0000"/>
              </a:solidFill>
            </a:endParaRPr>
          </a:p>
          <a:p>
            <a:endParaRPr lang="en-US" b="1" dirty="0">
              <a:solidFill>
                <a:srgbClr val="FF0000"/>
              </a:solidFill>
            </a:endParaRPr>
          </a:p>
        </p:txBody>
      </p:sp>
      <p:cxnSp>
        <p:nvCxnSpPr>
          <p:cNvPr id="8" name="Straight Connector 7">
            <a:extLst>
              <a:ext uri="{FF2B5EF4-FFF2-40B4-BE49-F238E27FC236}">
                <a16:creationId xmlns:a16="http://schemas.microsoft.com/office/drawing/2014/main" id="{62F9E02C-1D79-4789-8935-C0433755B8CD}"/>
              </a:ext>
            </a:extLst>
          </p:cNvPr>
          <p:cNvCxnSpPr>
            <a:cxnSpLocks/>
          </p:cNvCxnSpPr>
          <p:nvPr/>
        </p:nvCxnSpPr>
        <p:spPr>
          <a:xfrm>
            <a:off x="1336809" y="910304"/>
            <a:ext cx="3625796" cy="51973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C0C5EB-70C0-46F4-B147-D512F1341F6C}"/>
              </a:ext>
            </a:extLst>
          </p:cNvPr>
          <p:cNvCxnSpPr>
            <a:cxnSpLocks/>
          </p:cNvCxnSpPr>
          <p:nvPr/>
        </p:nvCxnSpPr>
        <p:spPr>
          <a:xfrm flipH="1">
            <a:off x="1336809" y="925226"/>
            <a:ext cx="3625796" cy="520485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5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E9A70024-8D5B-4A12-829B-606530A2B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323" y="2162036"/>
            <a:ext cx="3636901" cy="3636901"/>
          </a:xfrm>
          <a:prstGeom prst="rect">
            <a:avLst/>
          </a:prstGeom>
        </p:spPr>
      </p:pic>
      <p:pic>
        <p:nvPicPr>
          <p:cNvPr id="8" name="Content Placeholder 12">
            <a:extLst>
              <a:ext uri="{FF2B5EF4-FFF2-40B4-BE49-F238E27FC236}">
                <a16:creationId xmlns:a16="http://schemas.microsoft.com/office/drawing/2014/main" id="{41EE077B-55B3-40F1-8CD1-9D6F6E89ABF2}"/>
              </a:ext>
            </a:extLst>
          </p:cNvPr>
          <p:cNvPicPr>
            <a:picLocks noGrp="1" noChangeAspect="1"/>
          </p:cNvPicPr>
          <p:nvPr>
            <p:ph idx="1"/>
          </p:nvPr>
        </p:nvPicPr>
        <p:blipFill>
          <a:blip r:embed="rId3"/>
          <a:stretch>
            <a:fillRect/>
          </a:stretch>
        </p:blipFill>
        <p:spPr>
          <a:xfrm>
            <a:off x="8259672" y="2162037"/>
            <a:ext cx="3636901" cy="3636901"/>
          </a:xfrm>
        </p:spPr>
      </p:pic>
      <p:sp>
        <p:nvSpPr>
          <p:cNvPr id="2" name="TextBox 1">
            <a:extLst>
              <a:ext uri="{FF2B5EF4-FFF2-40B4-BE49-F238E27FC236}">
                <a16:creationId xmlns:a16="http://schemas.microsoft.com/office/drawing/2014/main" id="{3008725B-D967-48C9-B850-D5CEAAEAA7F8}"/>
              </a:ext>
            </a:extLst>
          </p:cNvPr>
          <p:cNvSpPr txBox="1"/>
          <p:nvPr/>
        </p:nvSpPr>
        <p:spPr>
          <a:xfrm>
            <a:off x="2165661" y="6049525"/>
            <a:ext cx="715260" cy="615553"/>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情境</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sz="1400" dirty="0">
                <a:solidFill>
                  <a:srgbClr val="0070C0"/>
                </a:solidFill>
              </a:rPr>
              <a:t> Mood</a:t>
            </a:r>
            <a:r>
              <a:rPr lang="en-US" dirty="0"/>
              <a:t> </a:t>
            </a:r>
          </a:p>
        </p:txBody>
      </p:sp>
      <p:sp>
        <p:nvSpPr>
          <p:cNvPr id="3" name="TextBox 2">
            <a:extLst>
              <a:ext uri="{FF2B5EF4-FFF2-40B4-BE49-F238E27FC236}">
                <a16:creationId xmlns:a16="http://schemas.microsoft.com/office/drawing/2014/main" id="{8E5D06D6-0902-4FC0-A2AE-ED5028069CB2}"/>
              </a:ext>
            </a:extLst>
          </p:cNvPr>
          <p:cNvSpPr txBox="1"/>
          <p:nvPr/>
        </p:nvSpPr>
        <p:spPr>
          <a:xfrm>
            <a:off x="5954369" y="6080304"/>
            <a:ext cx="652807" cy="553998"/>
          </a:xfrm>
          <a:prstGeom prst="rect">
            <a:avLst/>
          </a:prstGeom>
          <a:noFill/>
        </p:spPr>
        <p:txBody>
          <a:bodyPr wrap="none" rtlCol="0">
            <a:spAutoFit/>
          </a:bodyPr>
          <a:lstStyle/>
          <a:p>
            <a:r>
              <a:rPr lang="zh-CN" altLang="en-US" sz="1600" b="1" dirty="0">
                <a:solidFill>
                  <a:srgbClr val="0070C0"/>
                </a:solidFill>
                <a:latin typeface="方正中等线_GBK" panose="03000509000000000000" pitchFamily="65" charset="-122"/>
                <a:ea typeface="方正中等线_GBK" panose="03000509000000000000" pitchFamily="65" charset="-122"/>
              </a:rPr>
              <a:t>细节</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r>
              <a:rPr lang="en-US" sz="1400" dirty="0">
                <a:solidFill>
                  <a:srgbClr val="0070C0"/>
                </a:solidFill>
              </a:rPr>
              <a:t>Detail </a:t>
            </a:r>
          </a:p>
        </p:txBody>
      </p:sp>
      <p:sp>
        <p:nvSpPr>
          <p:cNvPr id="4" name="TextBox 3">
            <a:extLst>
              <a:ext uri="{FF2B5EF4-FFF2-40B4-BE49-F238E27FC236}">
                <a16:creationId xmlns:a16="http://schemas.microsoft.com/office/drawing/2014/main" id="{1B62C4CE-AA3A-43B1-A07C-07D3EF5B138A}"/>
              </a:ext>
            </a:extLst>
          </p:cNvPr>
          <p:cNvSpPr txBox="1"/>
          <p:nvPr/>
        </p:nvSpPr>
        <p:spPr>
          <a:xfrm>
            <a:off x="9626556" y="6049527"/>
            <a:ext cx="903132" cy="615553"/>
          </a:xfrm>
          <a:prstGeom prst="rect">
            <a:avLst/>
          </a:prstGeom>
          <a:noFill/>
        </p:spPr>
        <p:txBody>
          <a:bodyPr wrap="none" rtlCol="0">
            <a:spAutoFit/>
          </a:bodyPr>
          <a:lstStyle/>
          <a:p>
            <a:pPr algn="ctr"/>
            <a:r>
              <a:rPr lang="zh-CN" altLang="en-US" sz="1600" b="1" dirty="0">
                <a:solidFill>
                  <a:srgbClr val="0070C0"/>
                </a:solidFill>
                <a:latin typeface="方正中等线_GBK" panose="03000509000000000000" pitchFamily="65" charset="-122"/>
                <a:ea typeface="方正中等线_GBK" panose="03000509000000000000" pitchFamily="65" charset="-122"/>
              </a:rPr>
              <a:t>产品</a:t>
            </a:r>
            <a:endParaRPr lang="en-US" altLang="zh-CN" sz="1600" b="1" dirty="0">
              <a:solidFill>
                <a:srgbClr val="0070C0"/>
              </a:solidFill>
              <a:latin typeface="方正中等线_GBK" panose="03000509000000000000" pitchFamily="65" charset="-122"/>
              <a:ea typeface="方正中等线_GBK" panose="03000509000000000000" pitchFamily="65" charset="-122"/>
            </a:endParaRPr>
          </a:p>
          <a:p>
            <a:pPr algn="ctr"/>
            <a:r>
              <a:rPr lang="en-US" dirty="0">
                <a:solidFill>
                  <a:srgbClr val="0070C0"/>
                </a:solidFill>
              </a:rPr>
              <a:t>  </a:t>
            </a:r>
            <a:r>
              <a:rPr lang="en-US" sz="1400" dirty="0">
                <a:solidFill>
                  <a:srgbClr val="0070C0"/>
                </a:solidFill>
              </a:rPr>
              <a:t>Product </a:t>
            </a:r>
          </a:p>
        </p:txBody>
      </p:sp>
      <p:pic>
        <p:nvPicPr>
          <p:cNvPr id="12" name="Picture 11" descr="Diagram&#10;&#10;Description automatically generated">
            <a:extLst>
              <a:ext uri="{FF2B5EF4-FFF2-40B4-BE49-F238E27FC236}">
                <a16:creationId xmlns:a16="http://schemas.microsoft.com/office/drawing/2014/main" id="{D1C1A6CF-BF7C-48CF-B9F8-E446E097C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07" y="2162036"/>
            <a:ext cx="3557168" cy="3662566"/>
          </a:xfrm>
          <a:prstGeom prst="rect">
            <a:avLst/>
          </a:prstGeom>
        </p:spPr>
      </p:pic>
      <p:sp>
        <p:nvSpPr>
          <p:cNvPr id="9" name="TextBox 5">
            <a:extLst>
              <a:ext uri="{FF2B5EF4-FFF2-40B4-BE49-F238E27FC236}">
                <a16:creationId xmlns:a16="http://schemas.microsoft.com/office/drawing/2014/main" id="{A491733D-BCDA-4806-B475-42C7896BCA6F}"/>
              </a:ext>
            </a:extLst>
          </p:cNvPr>
          <p:cNvSpPr txBox="1"/>
          <p:nvPr/>
        </p:nvSpPr>
        <p:spPr>
          <a:xfrm>
            <a:off x="4715765" y="525566"/>
            <a:ext cx="7087814" cy="1015663"/>
          </a:xfrm>
          <a:prstGeom prst="rect">
            <a:avLst/>
          </a:prstGeom>
          <a:noFill/>
        </p:spPr>
        <p:txBody>
          <a:bodyPr wrap="square" rtlCol="0">
            <a:spAutoFit/>
          </a:bodyPr>
          <a:lstStyle/>
          <a:p>
            <a:r>
              <a:rPr lang="zh-CN" altLang="en-US" sz="1200" b="1" dirty="0">
                <a:latin typeface="方正中等线_GBK" panose="03000509000000000000" pitchFamily="65" charset="-122"/>
                <a:ea typeface="方正中等线_GBK" panose="03000509000000000000" pitchFamily="65" charset="-122"/>
              </a:rPr>
              <a:t>最吸引人和最有效的贴子就是简单的图片。我们的目标时吸引顾客的注意，引导他们进行购买。以下三张图片是相对快速和直接的。情境图、细节图和产品白底图，它们是一个很好的准则。</a:t>
            </a:r>
            <a:endParaRPr lang="en-US" altLang="zh-CN" sz="1200" b="1" dirty="0">
              <a:latin typeface="方正中等线_GBK" panose="03000509000000000000" pitchFamily="65" charset="-122"/>
              <a:ea typeface="方正中等线_GBK" panose="03000509000000000000" pitchFamily="65" charset="-122"/>
            </a:endParaRPr>
          </a:p>
          <a:p>
            <a:r>
              <a:rPr lang="en-US" sz="1200" dirty="0"/>
              <a:t>Most appealing and effective posts are simple images. Our goal is to gain customers attention and inspire them to make a purchase.  3-image posts are relatively quick and to-the-point. Image combinations of mood : detail : product is a good formula to keep.</a:t>
            </a:r>
          </a:p>
        </p:txBody>
      </p:sp>
      <p:sp>
        <p:nvSpPr>
          <p:cNvPr id="13" name="TextBox 12">
            <a:extLst>
              <a:ext uri="{FF2B5EF4-FFF2-40B4-BE49-F238E27FC236}">
                <a16:creationId xmlns:a16="http://schemas.microsoft.com/office/drawing/2014/main" id="{70154D7A-D0CF-4A65-A966-655A86B0A2E6}"/>
              </a:ext>
            </a:extLst>
          </p:cNvPr>
          <p:cNvSpPr txBox="1"/>
          <p:nvPr/>
        </p:nvSpPr>
        <p:spPr>
          <a:xfrm>
            <a:off x="2302093" y="679454"/>
            <a:ext cx="451236" cy="707886"/>
          </a:xfrm>
          <a:prstGeom prst="rect">
            <a:avLst/>
          </a:prstGeom>
          <a:noFill/>
        </p:spPr>
        <p:txBody>
          <a:bodyPr wrap="square">
            <a:spAutoFit/>
          </a:bodyPr>
          <a:lstStyle/>
          <a:p>
            <a:r>
              <a:rPr lang="en-US" sz="4000" b="1" dirty="0"/>
              <a:t>3</a:t>
            </a:r>
          </a:p>
        </p:txBody>
      </p:sp>
      <p:sp>
        <p:nvSpPr>
          <p:cNvPr id="11" name="Rectangle 10">
            <a:extLst>
              <a:ext uri="{FF2B5EF4-FFF2-40B4-BE49-F238E27FC236}">
                <a16:creationId xmlns:a16="http://schemas.microsoft.com/office/drawing/2014/main" id="{8C71A9C9-11A3-4D75-A685-C728CC1F8197}"/>
              </a:ext>
            </a:extLst>
          </p:cNvPr>
          <p:cNvSpPr/>
          <p:nvPr/>
        </p:nvSpPr>
        <p:spPr>
          <a:xfrm>
            <a:off x="858686" y="525566"/>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7FAFA9-09B0-4D35-8C39-0BACD3710505}"/>
              </a:ext>
            </a:extLst>
          </p:cNvPr>
          <p:cNvSpPr/>
          <p:nvPr/>
        </p:nvSpPr>
        <p:spPr>
          <a:xfrm>
            <a:off x="1977246" y="525566"/>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C6EC2B-0E38-4B59-9225-ACE5D681F5A3}"/>
              </a:ext>
            </a:extLst>
          </p:cNvPr>
          <p:cNvSpPr/>
          <p:nvPr/>
        </p:nvSpPr>
        <p:spPr>
          <a:xfrm>
            <a:off x="3095806" y="525566"/>
            <a:ext cx="1084093" cy="1066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713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FAA11F452E4D46AA267A1CA75281EC" ma:contentTypeVersion="10" ma:contentTypeDescription="Crée un document." ma:contentTypeScope="" ma:versionID="76387337b24dae57b0ee6b08e4398baa">
  <xsd:schema xmlns:xsd="http://www.w3.org/2001/XMLSchema" xmlns:xs="http://www.w3.org/2001/XMLSchema" xmlns:p="http://schemas.microsoft.com/office/2006/metadata/properties" xmlns:ns3="db047a46-60d3-4d0d-b96b-03b08b027562" xmlns:ns4="f7f3a5ad-bebb-430f-a9c8-53de4cc5360f" targetNamespace="http://schemas.microsoft.com/office/2006/metadata/properties" ma:root="true" ma:fieldsID="1ce5d8da9746240bdeb71231a0c95f32" ns3:_="" ns4:_="">
    <xsd:import namespace="db047a46-60d3-4d0d-b96b-03b08b027562"/>
    <xsd:import namespace="f7f3a5ad-bebb-430f-a9c8-53de4cc5360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47a46-60d3-4d0d-b96b-03b08b027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f3a5ad-bebb-430f-a9c8-53de4cc5360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74D5C4-9D24-4AF1-9824-17DF38081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047a46-60d3-4d0d-b96b-03b08b027562"/>
    <ds:schemaRef ds:uri="f7f3a5ad-bebb-430f-a9c8-53de4cc536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FEAFF-1DA3-4DC6-A470-EFA20B909C0C}">
  <ds:schemaRefs>
    <ds:schemaRef ds:uri="http://schemas.microsoft.com/sharepoint/v3/contenttype/forms"/>
  </ds:schemaRefs>
</ds:datastoreItem>
</file>

<file path=customXml/itemProps3.xml><?xml version="1.0" encoding="utf-8"?>
<ds:datastoreItem xmlns:ds="http://schemas.openxmlformats.org/officeDocument/2006/customXml" ds:itemID="{5107DDE8-5CC1-4ABA-B287-D77478115DA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b047a46-60d3-4d0d-b96b-03b08b027562"/>
    <ds:schemaRef ds:uri="http://purl.org/dc/terms/"/>
    <ds:schemaRef ds:uri="http://schemas.openxmlformats.org/package/2006/metadata/core-properties"/>
    <ds:schemaRef ds:uri="f7f3a5ad-bebb-430f-a9c8-53de4cc5360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2842</TotalTime>
  <Words>2948</Words>
  <Application>Microsoft Office PowerPoint</Application>
  <PresentationFormat>Widescreen</PresentationFormat>
  <Paragraphs>346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方正中等线_GBK</vt:lpstr>
      <vt:lpstr>Arial</vt:lpstr>
      <vt:lpstr>assistant</vt:lpstr>
      <vt:lpstr>Calibri</vt:lpstr>
      <vt:lpstr>Calibri Light</vt:lpstr>
      <vt:lpstr>Office Theme</vt:lpstr>
      <vt:lpstr>PowerPoint Presentation</vt:lpstr>
      <vt:lpstr>微信朋友圈 WeChat Moments </vt:lpstr>
      <vt:lpstr>PowerPoint Presentation</vt:lpstr>
      <vt:lpstr>形象标准 General Image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Eddy FUNG</dc:creator>
  <cp:lastModifiedBy>Eddy FUNG</cp:lastModifiedBy>
  <cp:revision>314</cp:revision>
  <dcterms:created xsi:type="dcterms:W3CDTF">2021-08-02T03:22:24Z</dcterms:created>
  <dcterms:modified xsi:type="dcterms:W3CDTF">2021-08-19T09:34:13Z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0x0101005AFAA11F452E4D46AA267A1CA75281EC</vt:lpwstr>
  </property>
</Properties>
</file>